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9"/>
  </p:notesMasterIdLst>
  <p:sldIdLst>
    <p:sldId id="257" r:id="rId2"/>
    <p:sldId id="260" r:id="rId3"/>
    <p:sldId id="261" r:id="rId4"/>
    <p:sldId id="262" r:id="rId5"/>
    <p:sldId id="273" r:id="rId6"/>
    <p:sldId id="268" r:id="rId7"/>
    <p:sldId id="280" r:id="rId8"/>
    <p:sldId id="275" r:id="rId9"/>
    <p:sldId id="263" r:id="rId10"/>
    <p:sldId id="264" r:id="rId11"/>
    <p:sldId id="271" r:id="rId12"/>
    <p:sldId id="278" r:id="rId13"/>
    <p:sldId id="265" r:id="rId14"/>
    <p:sldId id="277" r:id="rId15"/>
    <p:sldId id="279" r:id="rId16"/>
    <p:sldId id="269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8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D55CF-B375-4F13-B0F0-250B3F6F586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D2130-4698-4D8E-B4C6-2FB4EE8F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07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5DF307-D646-4FE1-B87C-9935729A564A}" type="slidenum">
              <a:rPr lang="en-US" smtClean="0">
                <a:ea typeface="ＭＳ Ｐゴシック" pitchFamily="34" charset="-128"/>
              </a:rPr>
              <a:pPr/>
              <a:t>5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7369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5DF307-D646-4FE1-B87C-9935729A564A}" type="slidenum">
              <a:rPr lang="en-US" smtClean="0">
                <a:ea typeface="ＭＳ Ｐゴシック" pitchFamily="34" charset="-128"/>
              </a:rPr>
              <a:pPr/>
              <a:t>7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350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5DF307-D646-4FE1-B87C-9935729A564A}" type="slidenum">
              <a:rPr lang="en-US" smtClean="0">
                <a:ea typeface="ＭＳ Ｐゴシック" pitchFamily="34" charset="-128"/>
              </a:rPr>
              <a:pPr/>
              <a:t>8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0191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963193-9CFB-4A59-AD59-92FD2DE5EF8C}" type="slidenum">
              <a:rPr lang="en-US" smtClean="0">
                <a:ea typeface="ＭＳ Ｐゴシック" pitchFamily="34" charset="-128"/>
              </a:rPr>
              <a:pPr/>
              <a:t>11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9870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E7F9BC-8D12-4BEE-A4EF-76E8705B3453}" type="slidenum">
              <a:rPr lang="en-US" smtClean="0">
                <a:ea typeface="ＭＳ Ｐゴシック" pitchFamily="34" charset="-128"/>
              </a:rPr>
              <a:pPr/>
              <a:t>12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5454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9AAD54-423E-48C5-97D1-272B8B56C78C}" type="slidenum">
              <a:rPr lang="en-US" smtClean="0">
                <a:ea typeface="ＭＳ Ｐゴシック" pitchFamily="34" charset="-128"/>
              </a:rPr>
              <a:pPr/>
              <a:t>14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325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9AAD54-423E-48C5-97D1-272B8B56C78C}" type="slidenum">
              <a:rPr lang="en-US" smtClean="0">
                <a:ea typeface="ＭＳ Ｐゴシック" pitchFamily="34" charset="-128"/>
              </a:rPr>
              <a:pPr/>
              <a:t>15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0387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D85CF7-1DD4-47A3-A1E5-ADD77683A515}" type="slidenum">
              <a:rPr lang="en-US" smtClean="0">
                <a:ea typeface="ＭＳ Ｐゴシック" pitchFamily="34" charset="-128"/>
              </a:rPr>
              <a:pPr/>
              <a:t>17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866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5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0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20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0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65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3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97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5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6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1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4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mailto:Chris@teamsummit.org" TargetMode="External"/><Relationship Id="rId7" Type="http://schemas.openxmlformats.org/officeDocument/2006/relationships/hyperlink" Target="http://www.ussa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rockymountainseries.com/" TargetMode="External"/><Relationship Id="rId5" Type="http://schemas.openxmlformats.org/officeDocument/2006/relationships/hyperlink" Target="http://www.rockymountainfreestyle.com/" TargetMode="External"/><Relationship Id="rId4" Type="http://schemas.openxmlformats.org/officeDocument/2006/relationships/hyperlink" Target="http://www.teamsummit.org/" TargetMode="Externa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456" y="1988288"/>
            <a:ext cx="9556484" cy="73524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Team Summit </a:t>
            </a:r>
            <a:r>
              <a:rPr lang="en-US" sz="4000" dirty="0" err="1" smtClean="0"/>
              <a:t>Freeski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0577" y="3179927"/>
            <a:ext cx="8786813" cy="2689931"/>
          </a:xfrm>
        </p:spPr>
        <p:txBody>
          <a:bodyPr>
            <a:noAutofit/>
          </a:bodyPr>
          <a:lstStyle/>
          <a:p>
            <a:r>
              <a:rPr lang="en-US" sz="2800" dirty="0" smtClean="0"/>
              <a:t>Intro to </a:t>
            </a:r>
            <a:r>
              <a:rPr lang="en-US" sz="2800" dirty="0" err="1" smtClean="0"/>
              <a:t>Freeski</a:t>
            </a:r>
            <a:endParaRPr lang="en-US" sz="2800" dirty="0" smtClean="0"/>
          </a:p>
          <a:p>
            <a:r>
              <a:rPr lang="en-US" sz="2800" dirty="0" smtClean="0"/>
              <a:t>Big Mountain</a:t>
            </a:r>
          </a:p>
          <a:p>
            <a:r>
              <a:rPr lang="en-US" sz="2800" dirty="0" smtClean="0"/>
              <a:t>Moguls</a:t>
            </a:r>
          </a:p>
          <a:p>
            <a:r>
              <a:rPr lang="en-US" sz="2800" dirty="0" smtClean="0"/>
              <a:t>Park &amp; Pipe</a:t>
            </a:r>
          </a:p>
          <a:p>
            <a:r>
              <a:rPr lang="en-US" sz="2800" dirty="0" smtClean="0"/>
              <a:t>Academy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5" y="262767"/>
            <a:ext cx="2822496" cy="828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84" y="286767"/>
            <a:ext cx="804612" cy="804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1" y="5756670"/>
            <a:ext cx="1881124" cy="736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02" y="285696"/>
            <a:ext cx="2828259" cy="1597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42" y="5774068"/>
            <a:ext cx="2325328" cy="855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02" y="5863598"/>
            <a:ext cx="3036004" cy="65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161" y="338137"/>
            <a:ext cx="7826890" cy="2001025"/>
          </a:xfrm>
        </p:spPr>
        <p:txBody>
          <a:bodyPr>
            <a:normAutofit/>
          </a:bodyPr>
          <a:lstStyle/>
          <a:p>
            <a:pPr fontAlgn="base"/>
            <a:r>
              <a:rPr lang="en-US" dirty="0" smtClean="0"/>
              <a:t>Year Round Training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1" y="338137"/>
            <a:ext cx="2095500" cy="5429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8117" y="2942864"/>
            <a:ext cx="4038600" cy="2692400"/>
          </a:xfrm>
        </p:spPr>
      </p:pic>
      <p:sp>
        <p:nvSpPr>
          <p:cNvPr id="8" name="TextBox 7"/>
          <p:cNvSpPr txBox="1"/>
          <p:nvPr/>
        </p:nvSpPr>
        <p:spPr>
          <a:xfrm>
            <a:off x="1396411" y="2083981"/>
            <a:ext cx="61987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Sept 4 Academy Program starts</a:t>
            </a:r>
          </a:p>
          <a:p>
            <a:r>
              <a:rPr lang="en-US" sz="2400" dirty="0" smtClean="0"/>
              <a:t>Oct 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On Snow Copper Mountain</a:t>
            </a:r>
          </a:p>
          <a:p>
            <a:r>
              <a:rPr lang="en-US" sz="2400" dirty="0" smtClean="0"/>
              <a:t>Nov 18 Weekend Programs start</a:t>
            </a:r>
          </a:p>
          <a:p>
            <a:r>
              <a:rPr lang="en-US" sz="2400" dirty="0" smtClean="0"/>
              <a:t>Dec 2 Intro Program Start</a:t>
            </a:r>
          </a:p>
          <a:p>
            <a:r>
              <a:rPr lang="en-US" sz="2400" dirty="0" smtClean="0"/>
              <a:t>April </a:t>
            </a:r>
            <a:r>
              <a:rPr lang="en-US" sz="2400" dirty="0" smtClean="0"/>
              <a:t>14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 smtClean="0"/>
              <a:t>Programs End</a:t>
            </a:r>
          </a:p>
          <a:p>
            <a:r>
              <a:rPr lang="en-US" sz="2400" dirty="0" smtClean="0"/>
              <a:t>April 28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Spring </a:t>
            </a:r>
            <a:r>
              <a:rPr lang="en-US" sz="2400" dirty="0" smtClean="0"/>
              <a:t>Camps</a:t>
            </a:r>
          </a:p>
          <a:p>
            <a:r>
              <a:rPr lang="en-US" sz="2400" dirty="0" smtClean="0"/>
              <a:t>May - Camps</a:t>
            </a:r>
            <a:endParaRPr lang="en-US" sz="2400" dirty="0" smtClean="0"/>
          </a:p>
          <a:p>
            <a:r>
              <a:rPr lang="en-US" sz="2400" dirty="0" smtClean="0"/>
              <a:t>June </a:t>
            </a:r>
            <a:r>
              <a:rPr lang="en-US" sz="2400" dirty="0" smtClean="0"/>
              <a:t>15-30 Mount Hood</a:t>
            </a:r>
          </a:p>
          <a:p>
            <a:r>
              <a:rPr lang="en-US" sz="2400" dirty="0" smtClean="0"/>
              <a:t>H20 Steamboat- ongoing</a:t>
            </a:r>
          </a:p>
          <a:p>
            <a:r>
              <a:rPr lang="en-US" sz="2400" dirty="0" smtClean="0"/>
              <a:t>July 25</a:t>
            </a:r>
            <a:r>
              <a:rPr lang="en-US" sz="2400" dirty="0" smtClean="0"/>
              <a:t> -30 </a:t>
            </a:r>
            <a:r>
              <a:rPr lang="en-US" sz="2400" dirty="0" smtClean="0"/>
              <a:t>UOP</a:t>
            </a:r>
          </a:p>
          <a:p>
            <a:r>
              <a:rPr lang="en-US" sz="2400" dirty="0" smtClean="0"/>
              <a:t>Aug </a:t>
            </a:r>
            <a:r>
              <a:rPr lang="en-US" sz="2400" dirty="0"/>
              <a:t> </a:t>
            </a:r>
            <a:r>
              <a:rPr lang="en-US" sz="2400" dirty="0" smtClean="0"/>
              <a:t>3-18</a:t>
            </a:r>
            <a:r>
              <a:rPr lang="en-US" sz="2400" dirty="0" smtClean="0"/>
              <a:t> </a:t>
            </a:r>
            <a:r>
              <a:rPr lang="en-US" sz="2400" dirty="0" smtClean="0"/>
              <a:t>Chile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0976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6"/>
          <p:cNvSpPr>
            <a:spLocks noGrp="1"/>
          </p:cNvSpPr>
          <p:nvPr>
            <p:ph type="title"/>
          </p:nvPr>
        </p:nvSpPr>
        <p:spPr>
          <a:xfrm>
            <a:off x="9826439" y="1357335"/>
            <a:ext cx="1822450" cy="1162050"/>
          </a:xfrm>
        </p:spPr>
        <p:txBody>
          <a:bodyPr/>
          <a:lstStyle/>
          <a:p>
            <a:pPr algn="ctr" eaLnBrk="1" hangingPunct="1"/>
            <a:r>
              <a:rPr lang="en-US" sz="1800" dirty="0">
                <a:ea typeface="ＭＳ Ｐゴシック" pitchFamily="34" charset="-128"/>
              </a:rPr>
              <a:t>Manage the Group</a:t>
            </a:r>
          </a:p>
        </p:txBody>
      </p:sp>
      <p:sp>
        <p:nvSpPr>
          <p:cNvPr id="10243" name="Content Placeholder 7"/>
          <p:cNvSpPr>
            <a:spLocks noGrp="1"/>
          </p:cNvSpPr>
          <p:nvPr>
            <p:ph idx="1"/>
          </p:nvPr>
        </p:nvSpPr>
        <p:spPr>
          <a:xfrm>
            <a:off x="1886903" y="2166937"/>
            <a:ext cx="6043612" cy="4556125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34" charset="-128"/>
              </a:rPr>
              <a:t>Keep it Safe</a:t>
            </a:r>
          </a:p>
          <a:p>
            <a:pPr eaLnBrk="1" hangingPunct="1"/>
            <a:r>
              <a:rPr lang="en-US" sz="2800" dirty="0">
                <a:ea typeface="ＭＳ Ｐゴシック" pitchFamily="34" charset="-128"/>
              </a:rPr>
              <a:t>Make it Fun</a:t>
            </a:r>
          </a:p>
          <a:p>
            <a:pPr eaLnBrk="1" hangingPunct="1"/>
            <a:r>
              <a:rPr lang="en-US" sz="2800" dirty="0">
                <a:ea typeface="ＭＳ Ｐゴシック" pitchFamily="34" charset="-128"/>
              </a:rPr>
              <a:t>Provide Proper Training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Listen </a:t>
            </a:r>
            <a:r>
              <a:rPr lang="en-US" sz="2800" dirty="0">
                <a:ea typeface="ＭＳ Ｐゴシック" pitchFamily="34" charset="-128"/>
              </a:rPr>
              <a:t>and Be Aware</a:t>
            </a:r>
          </a:p>
          <a:p>
            <a:pPr eaLnBrk="1" hangingPunct="1"/>
            <a:r>
              <a:rPr lang="en-US" sz="2800" dirty="0">
                <a:ea typeface="ＭＳ Ｐゴシック" pitchFamily="34" charset="-128"/>
              </a:rPr>
              <a:t>Educate Athletes and Parents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Communicate</a:t>
            </a:r>
            <a:endParaRPr lang="en-US" sz="2800" dirty="0">
              <a:ea typeface="ＭＳ Ｐゴシック" pitchFamily="34" charset="-128"/>
            </a:endParaRPr>
          </a:p>
          <a:p>
            <a:pPr eaLnBrk="1" hangingPunct="1"/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800" dirty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0244" name="Text Placeholder 8"/>
          <p:cNvSpPr>
            <a:spLocks noGrp="1"/>
          </p:cNvSpPr>
          <p:nvPr>
            <p:ph type="body" sz="half" idx="2"/>
          </p:nvPr>
        </p:nvSpPr>
        <p:spPr>
          <a:xfrm>
            <a:off x="9980449" y="2581275"/>
            <a:ext cx="1600200" cy="372745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85000" lnSpcReduction="20000"/>
          </a:bodyPr>
          <a:lstStyle/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Age and Terrain appropriate training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Communicate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Answer questions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Communicate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Have Fun Be Safe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2403475" y="1320801"/>
            <a:ext cx="5811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cs typeface="Arial" charset="0"/>
              </a:rPr>
              <a:t>Coaches Responsibilities</a:t>
            </a:r>
          </a:p>
        </p:txBody>
      </p:sp>
      <p:pic>
        <p:nvPicPr>
          <p:cNvPr id="1024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170" y="4476466"/>
            <a:ext cx="2721008" cy="181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06402"/>
            <a:ext cx="209550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54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6"/>
          <p:cNvSpPr>
            <a:spLocks noGrp="1"/>
          </p:cNvSpPr>
          <p:nvPr>
            <p:ph type="title"/>
          </p:nvPr>
        </p:nvSpPr>
        <p:spPr>
          <a:xfrm>
            <a:off x="9976565" y="1425575"/>
            <a:ext cx="1822450" cy="1162050"/>
          </a:xfrm>
        </p:spPr>
        <p:txBody>
          <a:bodyPr/>
          <a:lstStyle/>
          <a:p>
            <a:pPr algn="ctr" eaLnBrk="1" hangingPunct="1"/>
            <a:r>
              <a:rPr lang="en-US" sz="1800" dirty="0">
                <a:ea typeface="ＭＳ Ｐゴシック" pitchFamily="34" charset="-128"/>
              </a:rPr>
              <a:t>Support</a:t>
            </a:r>
          </a:p>
        </p:txBody>
      </p:sp>
      <p:sp>
        <p:nvSpPr>
          <p:cNvPr id="11267" name="Content Placeholder 7"/>
          <p:cNvSpPr>
            <a:spLocks noGrp="1"/>
          </p:cNvSpPr>
          <p:nvPr>
            <p:ph idx="1"/>
          </p:nvPr>
        </p:nvSpPr>
        <p:spPr>
          <a:xfrm>
            <a:off x="2024063" y="1985964"/>
            <a:ext cx="6043612" cy="455612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>
                <a:ea typeface="ＭＳ Ｐゴシック" pitchFamily="34" charset="-128"/>
              </a:rPr>
              <a:t>“I Love Watching You Compete</a:t>
            </a:r>
            <a:r>
              <a:rPr lang="en-US" dirty="0" smtClean="0">
                <a:ea typeface="ＭＳ Ｐゴシック" pitchFamily="34" charset="-128"/>
              </a:rPr>
              <a:t>!”</a:t>
            </a:r>
            <a:endParaRPr lang="en-US" sz="2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Be </a:t>
            </a:r>
            <a:r>
              <a:rPr lang="en-US" sz="2800" dirty="0">
                <a:ea typeface="ＭＳ Ｐゴシック" pitchFamily="34" charset="-128"/>
              </a:rPr>
              <a:t>on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Try to Notify coach if late or no-show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Have </a:t>
            </a:r>
            <a:r>
              <a:rPr lang="en-US" sz="2800" dirty="0">
                <a:ea typeface="ＭＳ Ｐゴシック" pitchFamily="34" charset="-128"/>
              </a:rPr>
              <a:t>your Athlete Dressed Properly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Proper Nutrition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Trust </a:t>
            </a:r>
            <a:r>
              <a:rPr lang="en-US" sz="2800" dirty="0" smtClean="0">
                <a:ea typeface="ＭＳ Ｐゴシック" pitchFamily="34" charset="-128"/>
              </a:rPr>
              <a:t>the </a:t>
            </a:r>
            <a:r>
              <a:rPr lang="en-US" sz="2800" dirty="0">
                <a:ea typeface="ＭＳ Ｐゴシック" pitchFamily="34" charset="-128"/>
              </a:rPr>
              <a:t>Coaches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Communicate with Coach and Staff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Cheer</a:t>
            </a:r>
            <a:r>
              <a:rPr lang="en-US" sz="2800" dirty="0">
                <a:ea typeface="ＭＳ Ｐゴシック" pitchFamily="34" charset="-128"/>
              </a:rPr>
              <a:t>!</a:t>
            </a:r>
          </a:p>
          <a:p>
            <a:pPr eaLnBrk="1" hangingPunct="1"/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800" dirty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1268" name="Text Placeholder 8"/>
          <p:cNvSpPr>
            <a:spLocks noGrp="1"/>
          </p:cNvSpPr>
          <p:nvPr>
            <p:ph type="body" sz="half" idx="2"/>
          </p:nvPr>
        </p:nvSpPr>
        <p:spPr>
          <a:xfrm>
            <a:off x="10198813" y="2731403"/>
            <a:ext cx="1600200" cy="372745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Drive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Cheer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Ask Questions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Check Calendars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Register for events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Sign up for off season training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2403474" y="1132765"/>
            <a:ext cx="58397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Arial" charset="0"/>
              </a:rPr>
              <a:t>Parent Responsibilities</a:t>
            </a:r>
          </a:p>
        </p:txBody>
      </p:sp>
      <p:pic>
        <p:nvPicPr>
          <p:cNvPr id="1127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8282" y="3986408"/>
            <a:ext cx="1967136" cy="24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" y="366361"/>
            <a:ext cx="2230556" cy="57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25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161" y="338137"/>
            <a:ext cx="7826890" cy="2001025"/>
          </a:xfrm>
        </p:spPr>
        <p:txBody>
          <a:bodyPr>
            <a:normAutofit/>
          </a:bodyPr>
          <a:lstStyle/>
          <a:p>
            <a:pPr fontAlgn="base"/>
            <a:r>
              <a:rPr lang="en-US" dirty="0" smtClean="0"/>
              <a:t>Staff Education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1" y="338137"/>
            <a:ext cx="2095500" cy="5429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1751" y="3012262"/>
            <a:ext cx="4038600" cy="2692400"/>
          </a:xfrm>
        </p:spPr>
      </p:pic>
      <p:sp>
        <p:nvSpPr>
          <p:cNvPr id="8" name="TextBox 7"/>
          <p:cNvSpPr txBox="1"/>
          <p:nvPr/>
        </p:nvSpPr>
        <p:spPr>
          <a:xfrm>
            <a:off x="1458056" y="2339162"/>
            <a:ext cx="619878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Lvl</a:t>
            </a:r>
            <a:r>
              <a:rPr lang="en-US" sz="2000" dirty="0" smtClean="0"/>
              <a:t> 300 Mogul, Aerial, </a:t>
            </a:r>
            <a:r>
              <a:rPr lang="en-US" sz="2000" dirty="0" err="1" smtClean="0"/>
              <a:t>Freeski</a:t>
            </a:r>
            <a:endParaRPr lang="en-US" sz="2000" dirty="0" smtClean="0"/>
          </a:p>
          <a:p>
            <a:r>
              <a:rPr lang="en-US" sz="2000" dirty="0" err="1" smtClean="0"/>
              <a:t>Lvl</a:t>
            </a:r>
            <a:r>
              <a:rPr lang="en-US" sz="2000" dirty="0" smtClean="0"/>
              <a:t> 300 PSIA</a:t>
            </a:r>
            <a:endParaRPr lang="en-US" sz="2000" dirty="0" smtClean="0"/>
          </a:p>
          <a:p>
            <a:r>
              <a:rPr lang="en-US" sz="2000" dirty="0" err="1" smtClean="0"/>
              <a:t>Lv</a:t>
            </a:r>
            <a:r>
              <a:rPr lang="en-US" sz="2000" dirty="0" smtClean="0"/>
              <a:t> 200 USASA </a:t>
            </a:r>
            <a:r>
              <a:rPr lang="en-US" sz="2000" dirty="0" smtClean="0"/>
              <a:t>IFSA </a:t>
            </a:r>
          </a:p>
          <a:p>
            <a:endParaRPr lang="en-US" sz="2000" dirty="0"/>
          </a:p>
          <a:p>
            <a:r>
              <a:rPr lang="en-US" sz="2000" dirty="0" smtClean="0"/>
              <a:t>Coaches Education- </a:t>
            </a:r>
            <a:r>
              <a:rPr lang="en-US" sz="2000" dirty="0" err="1" smtClean="0"/>
              <a:t>lvl</a:t>
            </a:r>
            <a:r>
              <a:rPr lang="en-US" sz="2000" dirty="0" smtClean="0"/>
              <a:t> Mogul 100 Project</a:t>
            </a:r>
          </a:p>
          <a:p>
            <a:r>
              <a:rPr lang="en-US" sz="2000" dirty="0" smtClean="0"/>
              <a:t>Staff trainings throughout the season</a:t>
            </a:r>
          </a:p>
          <a:p>
            <a:r>
              <a:rPr lang="en-US" sz="2000" dirty="0" smtClean="0"/>
              <a:t>Woodward training and usage</a:t>
            </a:r>
          </a:p>
          <a:p>
            <a:r>
              <a:rPr lang="en-US" sz="2000" dirty="0" smtClean="0"/>
              <a:t>Level 200 </a:t>
            </a:r>
            <a:r>
              <a:rPr lang="en-US" sz="2000" dirty="0"/>
              <a:t>M</a:t>
            </a:r>
            <a:r>
              <a:rPr lang="en-US" sz="2000" dirty="0" smtClean="0"/>
              <a:t>ogul Clinics</a:t>
            </a:r>
          </a:p>
          <a:p>
            <a:r>
              <a:rPr lang="en-US" sz="2000" dirty="0" smtClean="0"/>
              <a:t>Spring training</a:t>
            </a:r>
          </a:p>
          <a:p>
            <a:r>
              <a:rPr lang="en-US" sz="2000" dirty="0" smtClean="0"/>
              <a:t>H2o ramp training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077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6"/>
          <p:cNvSpPr>
            <a:spLocks noGrp="1"/>
          </p:cNvSpPr>
          <p:nvPr>
            <p:ph type="title"/>
          </p:nvPr>
        </p:nvSpPr>
        <p:spPr>
          <a:xfrm>
            <a:off x="9990213" y="1425575"/>
            <a:ext cx="1822450" cy="1162050"/>
          </a:xfrm>
        </p:spPr>
        <p:txBody>
          <a:bodyPr/>
          <a:lstStyle/>
          <a:p>
            <a:pPr algn="ctr" eaLnBrk="1" hangingPunct="1"/>
            <a:r>
              <a:rPr lang="en-US" sz="1800" dirty="0">
                <a:ea typeface="ＭＳ Ｐゴシック" pitchFamily="34" charset="-128"/>
              </a:rPr>
              <a:t>Manage Concussions</a:t>
            </a:r>
          </a:p>
        </p:txBody>
      </p:sp>
      <p:sp>
        <p:nvSpPr>
          <p:cNvPr id="12291" name="Content Placeholder 7"/>
          <p:cNvSpPr>
            <a:spLocks noGrp="1"/>
          </p:cNvSpPr>
          <p:nvPr>
            <p:ph idx="1"/>
          </p:nvPr>
        </p:nvSpPr>
        <p:spPr>
          <a:xfrm>
            <a:off x="2096093" y="1966914"/>
            <a:ext cx="6043612" cy="4556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2800" dirty="0">
              <a:ea typeface="ＭＳ Ｐゴシック" pitchFamily="34" charset="-128"/>
            </a:endParaRPr>
          </a:p>
          <a:p>
            <a:pPr eaLnBrk="1" hangingPunct="1"/>
            <a:r>
              <a:rPr lang="en-US" sz="2800" dirty="0">
                <a:ea typeface="ＭＳ Ｐゴシック" pitchFamily="34" charset="-128"/>
              </a:rPr>
              <a:t>Proper </a:t>
            </a:r>
            <a:r>
              <a:rPr lang="en-US" sz="2800" dirty="0" smtClean="0">
                <a:ea typeface="ＭＳ Ｐゴシック" pitchFamily="34" charset="-128"/>
              </a:rPr>
              <a:t>Helmet</a:t>
            </a:r>
            <a:endParaRPr lang="en-US" sz="2800" dirty="0">
              <a:ea typeface="ＭＳ Ｐゴシック" pitchFamily="34" charset="-128"/>
            </a:endParaRPr>
          </a:p>
          <a:p>
            <a:pPr eaLnBrk="1" hangingPunct="1"/>
            <a:r>
              <a:rPr lang="en-US" sz="2800" dirty="0">
                <a:ea typeface="ＭＳ Ｐゴシック" pitchFamily="34" charset="-128"/>
              </a:rPr>
              <a:t>“When in Doubt… Pull them Out”</a:t>
            </a:r>
          </a:p>
          <a:p>
            <a:pPr eaLnBrk="1" hangingPunct="1"/>
            <a:r>
              <a:rPr lang="en-US" sz="2800" dirty="0">
                <a:ea typeface="ＭＳ Ｐゴシック" pitchFamily="34" charset="-128"/>
              </a:rPr>
              <a:t>Educate Athletes and Parents</a:t>
            </a:r>
          </a:p>
          <a:p>
            <a:pPr eaLnBrk="1" hangingPunct="1"/>
            <a:r>
              <a:rPr lang="en-US" sz="2800" dirty="0">
                <a:ea typeface="ＭＳ Ｐゴシック" pitchFamily="34" charset="-128"/>
              </a:rPr>
              <a:t>Colorado State Law</a:t>
            </a:r>
          </a:p>
          <a:p>
            <a:pPr eaLnBrk="1" hangingPunct="1"/>
            <a:r>
              <a:rPr lang="en-US" sz="2800" dirty="0">
                <a:ea typeface="ＭＳ Ｐゴシック" pitchFamily="34" charset="-128"/>
              </a:rPr>
              <a:t>Return to Sport Protocol</a:t>
            </a:r>
          </a:p>
          <a:p>
            <a:pPr eaLnBrk="1" hangingPunct="1"/>
            <a:r>
              <a:rPr lang="en-US" sz="2800" dirty="0">
                <a:ea typeface="ＭＳ Ｐゴシック" pitchFamily="34" charset="-128"/>
              </a:rPr>
              <a:t>Limit Physical and </a:t>
            </a:r>
          </a:p>
          <a:p>
            <a:pPr eaLnBrk="1" hangingPunct="1">
              <a:buFont typeface="Arial" charset="0"/>
              <a:buNone/>
            </a:pPr>
            <a:r>
              <a:rPr lang="en-US" sz="2800" dirty="0">
                <a:ea typeface="ＭＳ Ｐゴシック" pitchFamily="34" charset="-128"/>
              </a:rPr>
              <a:t>	Cognitive Stress</a:t>
            </a:r>
          </a:p>
          <a:p>
            <a:pPr eaLnBrk="1" hangingPunct="1">
              <a:buFont typeface="Arial" charset="0"/>
              <a:buNone/>
            </a:pPr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800" dirty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2292" name="Text Placeholder 8"/>
          <p:cNvSpPr>
            <a:spLocks noGrp="1"/>
          </p:cNvSpPr>
          <p:nvPr>
            <p:ph type="body" sz="half" idx="2"/>
          </p:nvPr>
        </p:nvSpPr>
        <p:spPr>
          <a:xfrm>
            <a:off x="10171517" y="2704107"/>
            <a:ext cx="1600200" cy="372745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Remove from Training/Comp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Follow -Up Care Very Important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Be Patient  - 4 -6 weeks  recovery is common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Understand the symptoms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Have Fun Be Safe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2403475" y="1320801"/>
            <a:ext cx="5811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cs typeface="Arial" charset="0"/>
              </a:rPr>
              <a:t>TBI/Concussion Info</a:t>
            </a:r>
          </a:p>
        </p:txBody>
      </p:sp>
      <p:pic>
        <p:nvPicPr>
          <p:cNvPr id="12294" name="Picture 2" descr="http://www.nlm.nih.gov/medlineplus/images/bra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4713288"/>
            <a:ext cx="2190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6" y="450377"/>
            <a:ext cx="2112648" cy="54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0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7"/>
          <p:cNvSpPr>
            <a:spLocks noGrp="1"/>
          </p:cNvSpPr>
          <p:nvPr>
            <p:ph idx="1"/>
          </p:nvPr>
        </p:nvSpPr>
        <p:spPr>
          <a:xfrm>
            <a:off x="866692" y="1828800"/>
            <a:ext cx="7273013" cy="318052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2800" dirty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Child Protection is Paramount</a:t>
            </a:r>
            <a:endParaRPr lang="en-US" dirty="0">
              <a:ea typeface="ＭＳ Ｐゴシック" pitchFamily="34" charset="-128"/>
            </a:endParaRPr>
          </a:p>
          <a:p>
            <a:r>
              <a:rPr lang="en-US" dirty="0"/>
              <a:t>Mandatory Reporting</a:t>
            </a:r>
          </a:p>
          <a:p>
            <a:r>
              <a:rPr lang="en-US" dirty="0"/>
              <a:t>Sexual Misconduct Awareness Education</a:t>
            </a:r>
          </a:p>
          <a:p>
            <a:r>
              <a:rPr lang="en-US" dirty="0"/>
              <a:t>Emotional and Physical Misconduct</a:t>
            </a:r>
          </a:p>
          <a:p>
            <a:pPr eaLnBrk="1" hangingPunct="1">
              <a:buFont typeface="Arial" charset="0"/>
              <a:buNone/>
            </a:pPr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800" dirty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2403475" y="1320801"/>
            <a:ext cx="5811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cs typeface="Arial" charset="0"/>
              </a:rPr>
              <a:t>Safe Sport</a:t>
            </a:r>
            <a:endParaRPr lang="en-US" sz="3600" b="1" dirty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6" y="450377"/>
            <a:ext cx="2112648" cy="547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494" y="5142949"/>
            <a:ext cx="3795215" cy="12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4270248" cy="891177"/>
          </a:xfrm>
        </p:spPr>
        <p:txBody>
          <a:bodyPr/>
          <a:lstStyle/>
          <a:p>
            <a:r>
              <a:rPr lang="en-US" dirty="0" smtClean="0"/>
              <a:t>Trust your Training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48" y="1185948"/>
            <a:ext cx="6099048" cy="4568398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348661" y="2233704"/>
            <a:ext cx="4726259" cy="363674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Focus on daily goals</a:t>
            </a:r>
          </a:p>
          <a:p>
            <a:r>
              <a:rPr lang="en-US" sz="2400" dirty="0" smtClean="0"/>
              <a:t>Track your training </a:t>
            </a:r>
          </a:p>
          <a:p>
            <a:r>
              <a:rPr lang="en-US" sz="2400" dirty="0" smtClean="0"/>
              <a:t>Love what you are doing</a:t>
            </a:r>
          </a:p>
          <a:p>
            <a:r>
              <a:rPr lang="en-US" sz="2400" dirty="0" smtClean="0"/>
              <a:t>Try your hardest</a:t>
            </a:r>
          </a:p>
          <a:p>
            <a:r>
              <a:rPr lang="en-US" sz="2400" dirty="0" smtClean="0"/>
              <a:t>Maintain your line</a:t>
            </a:r>
          </a:p>
          <a:p>
            <a:endParaRPr lang="en-US" sz="2000" b="1" dirty="0"/>
          </a:p>
          <a:p>
            <a:r>
              <a:rPr lang="en-US" sz="2000" b="1" dirty="0" smtClean="0"/>
              <a:t>“Success consists on going from failure to failure without loss of enthusiasm”</a:t>
            </a:r>
          </a:p>
          <a:p>
            <a:r>
              <a:rPr lang="en-US" sz="2000" b="1" dirty="0" smtClean="0"/>
              <a:t>Winston Churchill</a:t>
            </a:r>
            <a:endParaRPr lang="en-US" sz="2000" b="1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1" y="338137"/>
            <a:ext cx="209550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6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/>
          <p:cNvSpPr>
            <a:spLocks noGrp="1"/>
          </p:cNvSpPr>
          <p:nvPr>
            <p:ph type="title"/>
          </p:nvPr>
        </p:nvSpPr>
        <p:spPr>
          <a:xfrm>
            <a:off x="9785445" y="1425575"/>
            <a:ext cx="1699672" cy="962783"/>
          </a:xfrm>
        </p:spPr>
        <p:txBody>
          <a:bodyPr/>
          <a:lstStyle/>
          <a:p>
            <a:pPr algn="ctr" eaLnBrk="1" hangingPunct="1"/>
            <a:r>
              <a:rPr lang="en-US" sz="2400" dirty="0">
                <a:ea typeface="ＭＳ Ｐゴシック" pitchFamily="34" charset="-128"/>
              </a:rPr>
              <a:t>Support</a:t>
            </a:r>
          </a:p>
        </p:txBody>
      </p:sp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2024063" y="1985964"/>
            <a:ext cx="6043612" cy="4556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  <a:hlinkClick r:id="rId3"/>
              </a:rPr>
              <a:t>Chris@teamsummit.org</a:t>
            </a:r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970^389^2416</a:t>
            </a: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  <a:hlinkClick r:id="rId4"/>
              </a:rPr>
              <a:t>www.teamsummit.org</a:t>
            </a:r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  <a:hlinkClick r:id="rId5"/>
              </a:rPr>
              <a:t>www.rockymountainfreestyle.com</a:t>
            </a:r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  <a:hlinkClick r:id="rId6"/>
              </a:rPr>
              <a:t>www.rockymountainseries.com</a:t>
            </a:r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  <a:hlinkClick r:id="rId7"/>
              </a:rPr>
              <a:t>www.ussa.org</a:t>
            </a:r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www.freeskier.org</a:t>
            </a:r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Questions???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eaLnBrk="1" hangingPunct="1"/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800" dirty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3316" name="Text Placeholder 8"/>
          <p:cNvSpPr>
            <a:spLocks noGrp="1"/>
          </p:cNvSpPr>
          <p:nvPr>
            <p:ph type="body" sz="half" idx="2"/>
          </p:nvPr>
        </p:nvSpPr>
        <p:spPr>
          <a:xfrm>
            <a:off x="9884917" y="2663163"/>
            <a:ext cx="1600200" cy="372745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Drive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Cheer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Ask Questions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Check Calendars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Register for events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Sign up for off season training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2403475" y="1320801"/>
            <a:ext cx="5811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cs typeface="Arial" charset="0"/>
              </a:rPr>
              <a:t>Contact Info</a:t>
            </a:r>
          </a:p>
        </p:txBody>
      </p:sp>
      <p:pic>
        <p:nvPicPr>
          <p:cNvPr id="13318" name="Picture 5" descr="droppin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10484" y="4570464"/>
            <a:ext cx="2374073" cy="178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3" y="360409"/>
            <a:ext cx="209550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6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324" y="707065"/>
            <a:ext cx="9871547" cy="1690909"/>
          </a:xfrm>
        </p:spPr>
        <p:txBody>
          <a:bodyPr/>
          <a:lstStyle/>
          <a:p>
            <a:r>
              <a:rPr lang="en-US" dirty="0" smtClean="0"/>
              <a:t>TSC Long History </a:t>
            </a:r>
            <a:r>
              <a:rPr lang="en-US" dirty="0" smtClean="0"/>
              <a:t>est. </a:t>
            </a:r>
            <a:r>
              <a:rPr lang="en-US" dirty="0" smtClean="0"/>
              <a:t>1970’s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324" y="2223979"/>
            <a:ext cx="9872871" cy="4038600"/>
          </a:xfrm>
        </p:spPr>
        <p:txBody>
          <a:bodyPr/>
          <a:lstStyle/>
          <a:p>
            <a:r>
              <a:rPr lang="en-US" dirty="0" smtClean="0"/>
              <a:t>Board of Directors</a:t>
            </a:r>
          </a:p>
          <a:p>
            <a:r>
              <a:rPr lang="en-US" dirty="0" smtClean="0"/>
              <a:t>Sub committees</a:t>
            </a:r>
          </a:p>
          <a:p>
            <a:r>
              <a:rPr lang="en-US" dirty="0" smtClean="0"/>
              <a:t>Executive Director</a:t>
            </a:r>
          </a:p>
          <a:p>
            <a:r>
              <a:rPr lang="en-US" dirty="0" smtClean="0"/>
              <a:t>3 Program Directors</a:t>
            </a:r>
          </a:p>
          <a:p>
            <a:r>
              <a:rPr lang="en-US" dirty="0" smtClean="0"/>
              <a:t>85 coaches</a:t>
            </a:r>
          </a:p>
          <a:p>
            <a:r>
              <a:rPr lang="en-US" dirty="0" smtClean="0"/>
              <a:t>480 athletes</a:t>
            </a:r>
          </a:p>
          <a:p>
            <a:endParaRPr lang="en-US" dirty="0"/>
          </a:p>
          <a:p>
            <a:r>
              <a:rPr lang="en-US" dirty="0" smtClean="0"/>
              <a:t>My </a:t>
            </a:r>
            <a:r>
              <a:rPr lang="en-US" dirty="0" smtClean="0"/>
              <a:t>21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season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24" y="3190015"/>
            <a:ext cx="4838663" cy="3056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1" y="338137"/>
            <a:ext cx="209550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136" y="1977009"/>
            <a:ext cx="7804298" cy="2934038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Mission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800" dirty="0"/>
              <a:t>We are a </a:t>
            </a:r>
            <a:r>
              <a:rPr lang="en-US" sz="2800" b="1" dirty="0"/>
              <a:t>youth development organization </a:t>
            </a:r>
            <a:r>
              <a:rPr lang="en-US" sz="2800" dirty="0"/>
              <a:t>empowering our athletes to realize and celebrate their </a:t>
            </a:r>
            <a:r>
              <a:rPr lang="en-US" sz="2800" b="1" dirty="0"/>
              <a:t>personal podiums </a:t>
            </a:r>
            <a:r>
              <a:rPr lang="en-US" sz="2800" dirty="0"/>
              <a:t>through </a:t>
            </a:r>
            <a:r>
              <a:rPr lang="en-US" sz="2800" b="1" dirty="0"/>
              <a:t>athletics, education, and life skills </a:t>
            </a:r>
            <a:r>
              <a:rPr lang="en-US" sz="2800" dirty="0"/>
              <a:t>by participating in innovative programming at our world class venues.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4023" y="2746356"/>
            <a:ext cx="4103184" cy="30773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1" y="338137"/>
            <a:ext cx="209550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51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161" y="1637414"/>
            <a:ext cx="6253273" cy="4699591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b="1" dirty="0" smtClean="0"/>
              <a:t>Core Values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3100" dirty="0" smtClean="0"/>
              <a:t>Excellence</a:t>
            </a:r>
            <a:br>
              <a:rPr lang="en-US" sz="3100" dirty="0" smtClean="0"/>
            </a:br>
            <a:r>
              <a:rPr lang="en-US" sz="3100" dirty="0" smtClean="0"/>
              <a:t>Respect</a:t>
            </a:r>
            <a:br>
              <a:rPr lang="en-US" sz="3100" dirty="0" smtClean="0"/>
            </a:br>
            <a:r>
              <a:rPr lang="en-US" sz="3100" dirty="0" smtClean="0"/>
              <a:t>Integrity</a:t>
            </a:r>
            <a:br>
              <a:rPr lang="en-US" sz="3100" dirty="0" smtClean="0"/>
            </a:br>
            <a:r>
              <a:rPr lang="en-US" sz="3100" dirty="0" smtClean="0"/>
              <a:t>Responsibility</a:t>
            </a:r>
            <a:br>
              <a:rPr lang="en-US" sz="3100" dirty="0" smtClean="0"/>
            </a:br>
            <a:r>
              <a:rPr lang="en-US" sz="3100" dirty="0" smtClean="0"/>
              <a:t>Fun</a:t>
            </a:r>
            <a:br>
              <a:rPr lang="en-US" sz="3100" dirty="0" smtClean="0"/>
            </a:br>
            <a:r>
              <a:rPr lang="en-US" sz="3100" dirty="0" smtClean="0"/>
              <a:t>Family</a:t>
            </a:r>
            <a:br>
              <a:rPr lang="en-US" sz="31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b="1" dirty="0"/>
              <a:t>Vision</a:t>
            </a:r>
            <a:br>
              <a:rPr lang="en-US" b="1" dirty="0"/>
            </a:br>
            <a:r>
              <a:rPr lang="en-US" sz="2700" dirty="0"/>
              <a:t>whole athlete | whole team | whole community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1" y="338137"/>
            <a:ext cx="2095500" cy="54292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43" y="2525233"/>
            <a:ext cx="3028950" cy="4038600"/>
          </a:xfrm>
        </p:spPr>
      </p:pic>
    </p:spTree>
    <p:extLst>
      <p:ext uri="{BB962C8B-B14F-4D97-AF65-F5344CB8AC3E}">
        <p14:creationId xmlns:p14="http://schemas.microsoft.com/office/powerpoint/2010/main" val="37934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6"/>
          <p:cNvSpPr>
            <a:spLocks noGrp="1"/>
          </p:cNvSpPr>
          <p:nvPr>
            <p:ph type="title"/>
          </p:nvPr>
        </p:nvSpPr>
        <p:spPr>
          <a:xfrm>
            <a:off x="8912045" y="1425575"/>
            <a:ext cx="1822450" cy="116205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Personal Podiums</a:t>
            </a: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9219" name="Content Placeholder 7"/>
          <p:cNvSpPr>
            <a:spLocks noGrp="1"/>
          </p:cNvSpPr>
          <p:nvPr>
            <p:ph idx="1"/>
          </p:nvPr>
        </p:nvSpPr>
        <p:spPr>
          <a:xfrm>
            <a:off x="2852383" y="1937982"/>
            <a:ext cx="5099816" cy="324019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34" charset="-128"/>
              </a:rPr>
              <a:t>Play based Skill acquisition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34" charset="-128"/>
              </a:rPr>
              <a:t>2018 Olympics -Norway Model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34" charset="-128"/>
              </a:rPr>
              <a:t>Terrain Variations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34" charset="-128"/>
              </a:rPr>
              <a:t>Age Appropriate Courses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34" charset="-128"/>
              </a:rPr>
              <a:t>Increase intensity with Development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 marL="45720" indent="0" eaLnBrk="1" hangingPunct="1">
              <a:lnSpc>
                <a:spcPct val="80000"/>
              </a:lnSpc>
              <a:buNone/>
            </a:pPr>
            <a:endParaRPr lang="en-US" sz="24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220" name="Text Placeholder 8"/>
          <p:cNvSpPr>
            <a:spLocks noGrp="1"/>
          </p:cNvSpPr>
          <p:nvPr>
            <p:ph type="body" sz="half" idx="2"/>
          </p:nvPr>
        </p:nvSpPr>
        <p:spPr>
          <a:xfrm>
            <a:off x="8912045" y="2581275"/>
            <a:ext cx="1924276" cy="38989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20000"/>
          </a:bodyPr>
          <a:lstStyle/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Cheer for the whole team</a:t>
            </a:r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Go to Awards</a:t>
            </a:r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Look for daily goals</a:t>
            </a:r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Acknowledge good behavior</a:t>
            </a:r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Have Fun Be Safe!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1284270" y="1005841"/>
            <a:ext cx="73041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cs typeface="Arial" charset="0"/>
              </a:rPr>
              <a:t>Long Term Athlete Development</a:t>
            </a:r>
            <a:endParaRPr lang="en-US" sz="3600" b="1" dirty="0">
              <a:cs typeface="Arial" charset="0"/>
            </a:endParaRPr>
          </a:p>
        </p:txBody>
      </p:sp>
      <p:pic>
        <p:nvPicPr>
          <p:cNvPr id="922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42651" y="4210134"/>
            <a:ext cx="2270041" cy="227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2" y="272953"/>
            <a:ext cx="2270041" cy="6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5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9465" y="1097280"/>
            <a:ext cx="4345455" cy="920206"/>
          </a:xfrm>
        </p:spPr>
        <p:txBody>
          <a:bodyPr/>
          <a:lstStyle/>
          <a:p>
            <a:r>
              <a:rPr lang="en-US" sz="3200" dirty="0" smtClean="0"/>
              <a:t>Athletic  Development</a:t>
            </a:r>
            <a:endParaRPr lang="en-US" sz="32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r="7650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348661" y="2233704"/>
            <a:ext cx="4726259" cy="3636743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Have great Coaches! Keep </a:t>
            </a:r>
            <a:r>
              <a:rPr lang="en-US" sz="2000" b="1" dirty="0"/>
              <a:t>Training </a:t>
            </a:r>
            <a:r>
              <a:rPr lang="en-US" sz="2000" b="1" dirty="0" smtClean="0"/>
              <a:t>Fun!</a:t>
            </a:r>
            <a:endParaRPr lang="en-US" sz="2000" b="1" dirty="0"/>
          </a:p>
          <a:p>
            <a:r>
              <a:rPr lang="en-US" sz="2000" dirty="0" smtClean="0"/>
              <a:t>Sportsmanship</a:t>
            </a:r>
          </a:p>
          <a:p>
            <a:r>
              <a:rPr lang="en-US" sz="2000" dirty="0" smtClean="0"/>
              <a:t>Year-round Aerial development</a:t>
            </a:r>
          </a:p>
          <a:p>
            <a:r>
              <a:rPr lang="en-US" sz="2000" dirty="0" smtClean="0"/>
              <a:t>Mental Training</a:t>
            </a:r>
            <a:endParaRPr lang="en-US" sz="2000" dirty="0"/>
          </a:p>
          <a:p>
            <a:r>
              <a:rPr lang="en-US" sz="2000" dirty="0"/>
              <a:t>Dynamic Balance</a:t>
            </a:r>
          </a:p>
          <a:p>
            <a:r>
              <a:rPr lang="en-US" sz="2000" dirty="0" smtClean="0"/>
              <a:t>Foot speed</a:t>
            </a:r>
            <a:endParaRPr lang="en-US" sz="2000" dirty="0"/>
          </a:p>
          <a:p>
            <a:r>
              <a:rPr lang="en-US" sz="2000" dirty="0" smtClean="0"/>
              <a:t>Strength</a:t>
            </a:r>
          </a:p>
          <a:p>
            <a:r>
              <a:rPr lang="en-US" sz="2000" dirty="0" smtClean="0"/>
              <a:t>Personal Podiums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1" y="338137"/>
            <a:ext cx="209550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6"/>
          <p:cNvSpPr>
            <a:spLocks noGrp="1"/>
          </p:cNvSpPr>
          <p:nvPr>
            <p:ph type="title"/>
          </p:nvPr>
        </p:nvSpPr>
        <p:spPr>
          <a:xfrm>
            <a:off x="8912045" y="1425575"/>
            <a:ext cx="1822450" cy="116205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“Real Skiers Bus their own table”</a:t>
            </a: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9219" name="Content Placeholder 7"/>
          <p:cNvSpPr>
            <a:spLocks noGrp="1"/>
          </p:cNvSpPr>
          <p:nvPr>
            <p:ph idx="1"/>
          </p:nvPr>
        </p:nvSpPr>
        <p:spPr>
          <a:xfrm>
            <a:off x="2852382" y="1937982"/>
            <a:ext cx="5215293" cy="460410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Respect Mountain </a:t>
            </a:r>
            <a:r>
              <a:rPr lang="en-US" sz="2800" dirty="0" smtClean="0">
                <a:ea typeface="ＭＳ Ｐゴシック" pitchFamily="34" charset="-128"/>
              </a:rPr>
              <a:t>Operations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34" charset="-128"/>
              </a:rPr>
              <a:t>Be Safe- Manditory Comfort Bar</a:t>
            </a:r>
            <a:endParaRPr lang="en-US" sz="24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34" charset="-128"/>
              </a:rPr>
              <a:t>Listen </a:t>
            </a:r>
            <a:r>
              <a:rPr lang="en-US" sz="2800" dirty="0">
                <a:ea typeface="ＭＳ Ｐゴシック" pitchFamily="34" charset="-128"/>
              </a:rPr>
              <a:t>to Coaches and Staff </a:t>
            </a: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Take </a:t>
            </a:r>
            <a:r>
              <a:rPr lang="en-US" sz="2800" dirty="0" smtClean="0">
                <a:ea typeface="ＭＳ Ｐゴシック" pitchFamily="34" charset="-128"/>
              </a:rPr>
              <a:t>Care </a:t>
            </a:r>
            <a:r>
              <a:rPr lang="en-US" sz="2800" dirty="0">
                <a:ea typeface="ＭＳ Ｐゴシック" pitchFamily="34" charset="-128"/>
              </a:rPr>
              <a:t>of Equipment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Wear Your Team Summit Jacket with Pride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220" name="Text Placeholder 8"/>
          <p:cNvSpPr>
            <a:spLocks noGrp="1"/>
          </p:cNvSpPr>
          <p:nvPr>
            <p:ph type="body" sz="half" idx="2"/>
          </p:nvPr>
        </p:nvSpPr>
        <p:spPr>
          <a:xfrm>
            <a:off x="8912045" y="2581275"/>
            <a:ext cx="1924276" cy="38989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Be supportive of each other</a:t>
            </a:r>
          </a:p>
          <a:p>
            <a:pPr eaLnBrk="1" hangingPunct="1"/>
            <a:endParaRPr lang="en-US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Know the Code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Ask questions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Communicate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Have Fun Be Safe!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2403475" y="1005841"/>
            <a:ext cx="6184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Arial" charset="0"/>
              </a:rPr>
              <a:t>Athlete Responsibilities</a:t>
            </a:r>
          </a:p>
        </p:txBody>
      </p:sp>
      <p:pic>
        <p:nvPicPr>
          <p:cNvPr id="922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651" y="4588473"/>
            <a:ext cx="2842338" cy="189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2" y="272953"/>
            <a:ext cx="2270041" cy="6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6"/>
          <p:cNvSpPr>
            <a:spLocks noGrp="1"/>
          </p:cNvSpPr>
          <p:nvPr>
            <p:ph type="title"/>
          </p:nvPr>
        </p:nvSpPr>
        <p:spPr>
          <a:xfrm>
            <a:off x="8912045" y="1425575"/>
            <a:ext cx="1822450" cy="116205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Skiing is an Individual Sport</a:t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best practiced with a team</a:t>
            </a: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9219" name="Content Placeholder 7"/>
          <p:cNvSpPr>
            <a:spLocks noGrp="1"/>
          </p:cNvSpPr>
          <p:nvPr>
            <p:ph idx="1"/>
          </p:nvPr>
        </p:nvSpPr>
        <p:spPr>
          <a:xfrm>
            <a:off x="3889616" y="1937982"/>
            <a:ext cx="5215293" cy="4604107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Be on Time</a:t>
            </a:r>
          </a:p>
          <a:p>
            <a:r>
              <a:rPr lang="en-US" dirty="0">
                <a:ea typeface="ＭＳ Ｐゴシック" pitchFamily="34" charset="-128"/>
              </a:rPr>
              <a:t>Be properly Dressed</a:t>
            </a:r>
          </a:p>
          <a:p>
            <a:pPr lvl="1">
              <a:buNone/>
            </a:pPr>
            <a:r>
              <a:rPr lang="en-US" sz="2400" dirty="0">
                <a:ea typeface="ＭＳ Ｐゴシック" pitchFamily="34" charset="-128"/>
              </a:rPr>
              <a:t>Sunscreen, face protection</a:t>
            </a:r>
          </a:p>
          <a:p>
            <a:pPr lvl="1">
              <a:buNone/>
            </a:pPr>
            <a:r>
              <a:rPr lang="en-US" sz="2400" dirty="0">
                <a:ea typeface="ＭＳ Ｐゴシック" pitchFamily="34" charset="-128"/>
              </a:rPr>
              <a:t>Layers, hand warmers, </a:t>
            </a:r>
          </a:p>
          <a:p>
            <a:r>
              <a:rPr lang="en-US" dirty="0">
                <a:ea typeface="ＭＳ Ｐゴシック" pitchFamily="34" charset="-128"/>
              </a:rPr>
              <a:t>Be Rested and Ready </a:t>
            </a:r>
          </a:p>
          <a:p>
            <a:pPr lvl="1">
              <a:buNone/>
            </a:pPr>
            <a:r>
              <a:rPr lang="en-US" sz="2400" dirty="0">
                <a:ea typeface="ＭＳ Ｐゴシック" pitchFamily="34" charset="-128"/>
              </a:rPr>
              <a:t>Stay Hydrated and </a:t>
            </a:r>
            <a:r>
              <a:rPr lang="en-US" sz="2400" dirty="0" smtClean="0">
                <a:ea typeface="ＭＳ Ｐゴシック" pitchFamily="34" charset="-128"/>
              </a:rPr>
              <a:t>fueled</a:t>
            </a:r>
          </a:p>
          <a:p>
            <a:pPr lvl="1">
              <a:buNone/>
            </a:pPr>
            <a:endParaRPr lang="en-US" sz="2400" dirty="0">
              <a:ea typeface="ＭＳ Ｐゴシック" pitchFamily="34" charset="-128"/>
            </a:endParaRPr>
          </a:p>
          <a:p>
            <a:pPr lvl="1"/>
            <a:r>
              <a:rPr lang="en-US" sz="3600" dirty="0" smtClean="0">
                <a:ea typeface="ＭＳ Ｐゴシック" pitchFamily="34" charset="-128"/>
              </a:rPr>
              <a:t>Honest Effort</a:t>
            </a:r>
            <a:endParaRPr lang="en-US" sz="36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220" name="Text Placeholder 8"/>
          <p:cNvSpPr>
            <a:spLocks noGrp="1"/>
          </p:cNvSpPr>
          <p:nvPr>
            <p:ph type="body" sz="half" idx="2"/>
          </p:nvPr>
        </p:nvSpPr>
        <p:spPr>
          <a:xfrm>
            <a:off x="8912045" y="2581275"/>
            <a:ext cx="1924276" cy="38989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25000" lnSpcReduction="20000"/>
          </a:bodyPr>
          <a:lstStyle/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en-US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r>
              <a:rPr lang="en-US" sz="6400" dirty="0">
                <a:latin typeface="Arial" charset="0"/>
                <a:ea typeface="ＭＳ Ｐゴシック" pitchFamily="34" charset="-128"/>
                <a:cs typeface="Arial" charset="0"/>
              </a:rPr>
              <a:t>Team Spirit</a:t>
            </a:r>
          </a:p>
          <a:p>
            <a:endParaRPr lang="en-US" sz="64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r>
              <a:rPr lang="en-US" sz="6400" dirty="0">
                <a:latin typeface="Arial" charset="0"/>
                <a:ea typeface="ＭＳ Ｐゴシック" pitchFamily="34" charset="-128"/>
                <a:cs typeface="Arial" charset="0"/>
              </a:rPr>
              <a:t>Cheer each other on</a:t>
            </a:r>
          </a:p>
          <a:p>
            <a:endParaRPr lang="en-US" sz="64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r>
              <a:rPr lang="en-US" sz="6400" dirty="0">
                <a:latin typeface="Arial" charset="0"/>
                <a:ea typeface="ＭＳ Ｐゴシック" pitchFamily="34" charset="-128"/>
                <a:cs typeface="Arial" charset="0"/>
              </a:rPr>
              <a:t>Help each other  out</a:t>
            </a:r>
          </a:p>
          <a:p>
            <a:endParaRPr lang="en-US" sz="64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r>
              <a:rPr lang="en-US" sz="6400" dirty="0">
                <a:latin typeface="Arial" charset="0"/>
                <a:ea typeface="ＭＳ Ｐゴシック" pitchFamily="34" charset="-128"/>
                <a:cs typeface="Arial" charset="0"/>
              </a:rPr>
              <a:t>Be positive</a:t>
            </a:r>
          </a:p>
          <a:p>
            <a:endParaRPr lang="en-US" sz="64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r>
              <a:rPr lang="en-US" sz="6400" dirty="0">
                <a:latin typeface="Arial" charset="0"/>
                <a:ea typeface="ＭＳ Ｐゴシック" pitchFamily="34" charset="-128"/>
                <a:cs typeface="Arial" charset="0"/>
              </a:rPr>
              <a:t>It  Isn’t always easy</a:t>
            </a:r>
          </a:p>
          <a:p>
            <a:pPr eaLnBrk="1" hangingPunct="1"/>
            <a:endParaRPr lang="en-US" sz="55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sz="45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2403475" y="1005841"/>
            <a:ext cx="6184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Arial" charset="0"/>
              </a:rPr>
              <a:t>Athlete Responsibilities</a:t>
            </a:r>
          </a:p>
        </p:txBody>
      </p:sp>
      <p:pic>
        <p:nvPicPr>
          <p:cNvPr id="922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479" y="4256153"/>
            <a:ext cx="2725759" cy="214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2" y="272953"/>
            <a:ext cx="2270041" cy="6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07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200" dirty="0" smtClean="0"/>
              <a:t/>
            </a:r>
            <a:br>
              <a:rPr lang="en-US" sz="2200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33" y="2784424"/>
            <a:ext cx="5327461" cy="355164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978195" y="1339703"/>
            <a:ext cx="5486399" cy="444441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Unique  Training Venues</a:t>
            </a:r>
          </a:p>
          <a:p>
            <a:r>
              <a:rPr lang="en-US" sz="2000" dirty="0" smtClean="0"/>
              <a:t>Copper </a:t>
            </a:r>
          </a:p>
          <a:p>
            <a:r>
              <a:rPr lang="en-US" sz="2000" dirty="0" smtClean="0"/>
              <a:t>Arapahoe Basin</a:t>
            </a:r>
            <a:endParaRPr lang="en-US" sz="2000" dirty="0"/>
          </a:p>
          <a:p>
            <a:r>
              <a:rPr lang="en-US" sz="2000" dirty="0" smtClean="0"/>
              <a:t>Keystone</a:t>
            </a:r>
          </a:p>
          <a:p>
            <a:r>
              <a:rPr lang="en-US" sz="2000" dirty="0" smtClean="0"/>
              <a:t>Breckenridge</a:t>
            </a:r>
          </a:p>
          <a:p>
            <a:r>
              <a:rPr lang="en-US" sz="2000" dirty="0" smtClean="0"/>
              <a:t>Copper</a:t>
            </a:r>
            <a:endParaRPr lang="en-US" sz="2000" dirty="0"/>
          </a:p>
          <a:p>
            <a:r>
              <a:rPr lang="en-US" sz="2000" dirty="0" smtClean="0"/>
              <a:t>Frisco Adventure Park</a:t>
            </a:r>
          </a:p>
          <a:p>
            <a:r>
              <a:rPr lang="en-US" sz="2000" dirty="0" smtClean="0"/>
              <a:t>Woodward</a:t>
            </a:r>
          </a:p>
          <a:p>
            <a:r>
              <a:rPr lang="en-US" sz="2000" dirty="0" smtClean="0"/>
              <a:t>Team Trampolines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1" y="338137"/>
            <a:ext cx="209550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9428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22434</TotalTime>
  <Words>541</Words>
  <Application>Microsoft Office PowerPoint</Application>
  <PresentationFormat>Widescreen</PresentationFormat>
  <Paragraphs>262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ＭＳ Ｐゴシック</vt:lpstr>
      <vt:lpstr>Arial</vt:lpstr>
      <vt:lpstr>Calibri</vt:lpstr>
      <vt:lpstr>Corbel</vt:lpstr>
      <vt:lpstr>Basis</vt:lpstr>
      <vt:lpstr>Team Summit Freeski </vt:lpstr>
      <vt:lpstr>TSC Long History est. 1970’s</vt:lpstr>
      <vt:lpstr>Mission  We are a youth development organization empowering our athletes to realize and celebrate their personal podiums through athletics, education, and life skills by participating in innovative programming at our world class venues.  </vt:lpstr>
      <vt:lpstr>Core Values  Excellence Respect Integrity Responsibility Fun Family   Vision whole athlete | whole team | whole community  </vt:lpstr>
      <vt:lpstr>Personal Podiums</vt:lpstr>
      <vt:lpstr>Athletic  Development</vt:lpstr>
      <vt:lpstr>“Real Skiers Bus their own table”</vt:lpstr>
      <vt:lpstr>Skiing is an Individual Sport best practiced with a team</vt:lpstr>
      <vt:lpstr> </vt:lpstr>
      <vt:lpstr>Year Round Training</vt:lpstr>
      <vt:lpstr>Manage the Group</vt:lpstr>
      <vt:lpstr>Support</vt:lpstr>
      <vt:lpstr>Staff Education</vt:lpstr>
      <vt:lpstr>Manage Concussions</vt:lpstr>
      <vt:lpstr>PowerPoint Presentation</vt:lpstr>
      <vt:lpstr>Trust your Training</vt:lpstr>
      <vt:lpstr>Support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Summit Freeski</dc:title>
  <dc:creator>Chris</dc:creator>
  <cp:lastModifiedBy>Chris</cp:lastModifiedBy>
  <cp:revision>34</cp:revision>
  <dcterms:created xsi:type="dcterms:W3CDTF">2017-09-09T22:14:25Z</dcterms:created>
  <dcterms:modified xsi:type="dcterms:W3CDTF">2018-11-03T02:19:06Z</dcterms:modified>
</cp:coreProperties>
</file>