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Corbel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U3JD8oMXy/ye2jNJSty8xDJ6W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orbel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orbel-italic.fntdata"/><Relationship Id="rId25" Type="http://schemas.openxmlformats.org/officeDocument/2006/relationships/font" Target="fonts/Corbel-bold.fntdata"/><Relationship Id="rId28" Type="http://customschemas.google.com/relationships/presentationmetadata" Target="metadata"/><Relationship Id="rId27" Type="http://schemas.openxmlformats.org/officeDocument/2006/relationships/font" Target="fonts/Corbel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55291956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755291956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552919568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g7552919568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7552919568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446b0cda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g7446b0cda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7446b0cda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55291956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4" name="Google Shape;224;g755291956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7552919568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552919568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7552919568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7"/>
          <p:cNvSpPr txBox="1"/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bel"/>
              <a:buNone/>
              <a:defRPr b="1"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subTitle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7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cap="flat" cmpd="sng" w="10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33" name="Google Shape;33;p19"/>
          <p:cNvSpPr txBox="1"/>
          <p:nvPr>
            <p:ph idx="2" type="body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/>
          <p:nvPr>
            <p:ph idx="2" type="pic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1828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orbel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orbel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rbe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bel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1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cap="flat" cmpd="sng" w="10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" type="body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54" name="Google Shape;54;p22"/>
          <p:cNvSpPr txBox="1"/>
          <p:nvPr>
            <p:ph idx="2" type="body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62" name="Google Shape;62;p23"/>
          <p:cNvSpPr txBox="1"/>
          <p:nvPr>
            <p:ph idx="3" type="body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23"/>
          <p:cNvSpPr txBox="1"/>
          <p:nvPr>
            <p:ph idx="4" type="body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64" name="Google Shape;64;p23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orbel"/>
              <a:buChar char="•"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9879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9879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987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987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amsummit.org/members/logistics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eamsummit.org/members/calendars/freeski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jpg"/><Relationship Id="rId8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y.ussa.org/" TargetMode="External"/><Relationship Id="rId4" Type="http://schemas.openxmlformats.org/officeDocument/2006/relationships/hyperlink" Target="http://rockymountainfreestyle.com/" TargetMode="External"/><Relationship Id="rId5" Type="http://schemas.openxmlformats.org/officeDocument/2006/relationships/hyperlink" Target="https://www.usasa.org/members/new" TargetMode="External"/><Relationship Id="rId6" Type="http://schemas.openxmlformats.org/officeDocument/2006/relationships/hyperlink" Target="https://www.freeskiers.org/membership/membership-info.html" TargetMode="External"/><Relationship Id="rId7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landon@teamsummit.org" TargetMode="External"/><Relationship Id="rId4" Type="http://schemas.openxmlformats.org/officeDocument/2006/relationships/hyperlink" Target="mailto:chris@teamsummit.org" TargetMode="External"/><Relationship Id="rId10" Type="http://schemas.openxmlformats.org/officeDocument/2006/relationships/image" Target="../media/image4.png"/><Relationship Id="rId9" Type="http://schemas.openxmlformats.org/officeDocument/2006/relationships/image" Target="../media/image26.jpg"/><Relationship Id="rId5" Type="http://schemas.openxmlformats.org/officeDocument/2006/relationships/hyperlink" Target="http://www.teamsummit.org/" TargetMode="External"/><Relationship Id="rId6" Type="http://schemas.openxmlformats.org/officeDocument/2006/relationships/hyperlink" Target="http://www.rockymountainfreestyle.com/" TargetMode="External"/><Relationship Id="rId7" Type="http://schemas.openxmlformats.org/officeDocument/2006/relationships/hyperlink" Target="http://www.ussa.org/" TargetMode="External"/><Relationship Id="rId8" Type="http://schemas.openxmlformats.org/officeDocument/2006/relationships/hyperlink" Target="http://www.freeskier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520456" y="1988288"/>
            <a:ext cx="9556484" cy="7352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000"/>
              <a:t>TEAM SUMMIT FREESKI </a:t>
            </a:r>
            <a:endParaRPr sz="4000"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690577" y="3179927"/>
            <a:ext cx="8786813" cy="2689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/>
              <a:t>Freeski Development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Big Mountain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Moguls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Park &amp; Pipe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Academy</a:t>
            </a:r>
            <a:endParaRPr sz="280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225" y="262767"/>
            <a:ext cx="2822496" cy="8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25" y="5545926"/>
            <a:ext cx="2115355" cy="8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0102" y="390421"/>
            <a:ext cx="2828259" cy="159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1442" y="5637668"/>
            <a:ext cx="2325328" cy="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0102" y="5863598"/>
            <a:ext cx="3036004" cy="65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77402" y="324422"/>
            <a:ext cx="1325300" cy="13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552919568_0_7"/>
          <p:cNvSpPr txBox="1"/>
          <p:nvPr>
            <p:ph type="title"/>
          </p:nvPr>
        </p:nvSpPr>
        <p:spPr>
          <a:xfrm>
            <a:off x="2020361" y="338137"/>
            <a:ext cx="7827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b="1" lang="en-US" sz="3600"/>
              <a:t>Coaching </a:t>
            </a:r>
            <a:r>
              <a:rPr b="1" lang="en-US" sz="3600"/>
              <a:t>Staff Education</a:t>
            </a:r>
            <a:endParaRPr b="1" sz="3600"/>
          </a:p>
        </p:txBody>
      </p:sp>
      <p:pic>
        <p:nvPicPr>
          <p:cNvPr id="176" name="Google Shape;176;g7552919568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661" y="338137"/>
            <a:ext cx="20955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7552919568_0_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955114" y="2779281"/>
            <a:ext cx="4038600" cy="26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7552919568_0_7"/>
          <p:cNvSpPr txBox="1"/>
          <p:nvPr/>
        </p:nvSpPr>
        <p:spPr>
          <a:xfrm>
            <a:off x="1458056" y="2339162"/>
            <a:ext cx="6198900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Coaches Education- lvl 100 Mogul Project</a:t>
            </a:r>
            <a:endParaRPr sz="24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Staff trainings throughout the season</a:t>
            </a:r>
            <a:endParaRPr sz="24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Woodward training and usage</a:t>
            </a:r>
            <a:endParaRPr sz="24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Level 200 Mogul Clinics</a:t>
            </a:r>
            <a:endParaRPr sz="24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Spring training</a:t>
            </a:r>
            <a:endParaRPr sz="24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H2o ramp training</a:t>
            </a:r>
            <a:endParaRPr sz="24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9976565" y="1425575"/>
            <a:ext cx="182245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rPr lang="en-US" sz="1800"/>
              <a:t>Support</a:t>
            </a:r>
            <a:endParaRPr/>
          </a:p>
        </p:txBody>
      </p:sp>
      <p:sp>
        <p:nvSpPr>
          <p:cNvPr id="185" name="Google Shape;185;p10"/>
          <p:cNvSpPr txBox="1"/>
          <p:nvPr>
            <p:ph idx="1" type="body"/>
          </p:nvPr>
        </p:nvSpPr>
        <p:spPr>
          <a:xfrm>
            <a:off x="2024063" y="1985964"/>
            <a:ext cx="6043612" cy="455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“I Love Watching You Compete!”</a:t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Be on Time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Try to Notify coach if late or no-show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Have your Athlete Dressed Properly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Proper Nutrition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Trust the Coaches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Communicate with Coach and Staff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Cheer!</a:t>
            </a:r>
            <a:endParaRPr/>
          </a:p>
          <a:p>
            <a:pPr indent="-4064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10"/>
          <p:cNvSpPr txBox="1"/>
          <p:nvPr>
            <p:ph idx="2" type="body"/>
          </p:nvPr>
        </p:nvSpPr>
        <p:spPr>
          <a:xfrm>
            <a:off x="10198813" y="2731403"/>
            <a:ext cx="1600200" cy="3727450"/>
          </a:xfrm>
          <a:prstGeom prst="rect">
            <a:avLst/>
          </a:prstGeom>
          <a:gradFill>
            <a:gsLst>
              <a:gs pos="0">
                <a:srgbClr val="FBFDF1"/>
              </a:gs>
              <a:gs pos="74000">
                <a:srgbClr val="DEE892"/>
              </a:gs>
              <a:gs pos="83000">
                <a:srgbClr val="DEE892"/>
              </a:gs>
              <a:gs pos="100000">
                <a:srgbClr val="E9F0B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Drive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Cheer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Ask Questions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Check Calendars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Register for events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Sign up for off season training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647275" y="1132775"/>
            <a:ext cx="1054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Parent Responsibilities</a:t>
            </a:r>
            <a:endParaRPr sz="4800"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8282" y="3986408"/>
            <a:ext cx="1967136" cy="243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955" y="366361"/>
            <a:ext cx="2230556" cy="57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None/>
            </a:pPr>
            <a:br>
              <a:rPr lang="en-US" sz="2200"/>
            </a:br>
            <a:endParaRPr/>
          </a:p>
        </p:txBody>
      </p:sp>
      <p:pic>
        <p:nvPicPr>
          <p:cNvPr id="195" name="Google Shape;195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2733" y="2562447"/>
            <a:ext cx="5327461" cy="399559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>
            <p:ph idx="1" type="body"/>
          </p:nvPr>
        </p:nvSpPr>
        <p:spPr>
          <a:xfrm>
            <a:off x="978195" y="1339703"/>
            <a:ext cx="5486399" cy="4444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4000"/>
              <a:t>Unique  Training Venues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Copper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Arapahoe Basin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Keystone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Breckenridge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Snobahn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Frisco Adventure Park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Woodward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Team Trampolines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/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661" y="338137"/>
            <a:ext cx="20955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552919568_0_43"/>
          <p:cNvSpPr/>
          <p:nvPr/>
        </p:nvSpPr>
        <p:spPr>
          <a:xfrm>
            <a:off x="1063675" y="1915525"/>
            <a:ext cx="11296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6000" u="sng">
                <a:solidFill>
                  <a:srgbClr val="1155CC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Mountain Meeting Locations</a:t>
            </a:r>
            <a:endParaRPr b="1" sz="6000">
              <a:solidFill>
                <a:srgbClr val="1155CC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1155CC"/>
              </a:solidFill>
            </a:endParaRPr>
          </a:p>
        </p:txBody>
      </p:sp>
      <p:pic>
        <p:nvPicPr>
          <p:cNvPr id="204" name="Google Shape;204;g7552919568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796" y="450374"/>
            <a:ext cx="3303241" cy="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7552919568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74525" y="381300"/>
            <a:ext cx="1036549" cy="10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7552919568_0_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1250" y="5110033"/>
            <a:ext cx="4653875" cy="12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7552919568_0_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8905" y="3361400"/>
            <a:ext cx="31051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7552919568_0_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2950" y="3081788"/>
            <a:ext cx="25050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7552919568_0_43"/>
          <p:cNvPicPr preferRelativeResize="0"/>
          <p:nvPr/>
        </p:nvPicPr>
        <p:blipFill rotWithShape="1">
          <a:blip r:embed="rId9">
            <a:alphaModFix/>
          </a:blip>
          <a:srcRect b="30850" l="0" r="0" t="30381"/>
          <a:stretch/>
        </p:blipFill>
        <p:spPr>
          <a:xfrm>
            <a:off x="647550" y="5110028"/>
            <a:ext cx="4871141" cy="12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446b0cda9_0_0"/>
          <p:cNvSpPr/>
          <p:nvPr/>
        </p:nvSpPr>
        <p:spPr>
          <a:xfrm>
            <a:off x="2160125" y="2593588"/>
            <a:ext cx="7579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 u="sng">
                <a:solidFill>
                  <a:srgbClr val="1155CC"/>
                </a:solidFill>
                <a:hlinkClick r:id="rId3"/>
              </a:rPr>
              <a:t>Calendar</a:t>
            </a:r>
            <a:endParaRPr b="1" sz="9600">
              <a:solidFill>
                <a:srgbClr val="1155CC"/>
              </a:solidFill>
            </a:endParaRPr>
          </a:p>
        </p:txBody>
      </p:sp>
      <p:pic>
        <p:nvPicPr>
          <p:cNvPr id="216" name="Google Shape;216;g7446b0cda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796" y="450374"/>
            <a:ext cx="3303241" cy="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7446b0cda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5177" y="5385848"/>
            <a:ext cx="3036004" cy="65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7446b0cda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23567" y="5182743"/>
            <a:ext cx="2325328" cy="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7446b0cda9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0875" y="5297926"/>
            <a:ext cx="2115355" cy="8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7446b0cda9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35902" y="450371"/>
            <a:ext cx="2828259" cy="159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7446b0cda9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67629" y="381304"/>
            <a:ext cx="1443442" cy="14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552919568_0_14"/>
          <p:cNvSpPr txBox="1"/>
          <p:nvPr>
            <p:ph idx="1" type="body"/>
          </p:nvPr>
        </p:nvSpPr>
        <p:spPr>
          <a:xfrm>
            <a:off x="2096100" y="1966925"/>
            <a:ext cx="7391700" cy="4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rPr b="1" lang="en-US" sz="2800" u="sng">
                <a:solidFill>
                  <a:srgbClr val="1155CC"/>
                </a:solidFill>
                <a:hlinkClick r:id="rId3"/>
              </a:rPr>
              <a:t>USSA - Moguls</a:t>
            </a:r>
            <a:r>
              <a:rPr b="1" lang="en-US" sz="2800">
                <a:solidFill>
                  <a:srgbClr val="1155CC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(2-day membership vs full)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155CC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rgbClr val="6AA84F"/>
                </a:solidFill>
                <a:hlinkClick r:id="rId4"/>
              </a:rPr>
              <a:t>http://rockymountainfreestyle.com/</a:t>
            </a:r>
            <a:endParaRPr sz="2800">
              <a:solidFill>
                <a:srgbClr val="6AA84F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rPr b="1" lang="en-US" sz="2800" u="sng">
                <a:solidFill>
                  <a:srgbClr val="1155CC"/>
                </a:solidFill>
                <a:hlinkClick r:id="rId5"/>
              </a:rPr>
              <a:t>USASA - Park/Pipe/Skier X</a:t>
            </a:r>
            <a:r>
              <a:rPr lang="en-US" sz="2800">
                <a:solidFill>
                  <a:srgbClr val="000000"/>
                </a:solidFill>
              </a:rPr>
              <a:t> (single day membership vs full)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rPr b="1" lang="en-US" sz="2800" u="sng">
                <a:solidFill>
                  <a:srgbClr val="1155CC"/>
                </a:solidFill>
                <a:hlinkClick r:id="rId6"/>
              </a:rPr>
              <a:t>IFSA - Big Mountain</a:t>
            </a:r>
            <a:r>
              <a:rPr b="1" lang="en-US" sz="2800">
                <a:solidFill>
                  <a:srgbClr val="1155CC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(single day membership vs full)</a:t>
            </a:r>
            <a:endParaRPr sz="2800">
              <a:solidFill>
                <a:srgbClr val="000000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8" name="Google Shape;228;g7552919568_0_14"/>
          <p:cNvSpPr/>
          <p:nvPr/>
        </p:nvSpPr>
        <p:spPr>
          <a:xfrm>
            <a:off x="1846350" y="1159238"/>
            <a:ext cx="7579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Memberships/Competitions</a:t>
            </a:r>
            <a:endParaRPr b="1" sz="4800"/>
          </a:p>
        </p:txBody>
      </p:sp>
      <p:pic>
        <p:nvPicPr>
          <p:cNvPr id="229" name="Google Shape;229;g7552919568_0_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806" y="450377"/>
            <a:ext cx="2112648" cy="54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/>
          <p:nvPr>
            <p:ph type="title"/>
          </p:nvPr>
        </p:nvSpPr>
        <p:spPr>
          <a:xfrm>
            <a:off x="2444161" y="338137"/>
            <a:ext cx="7826890" cy="2001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b="1" lang="en-US"/>
              <a:t>Training </a:t>
            </a:r>
            <a:r>
              <a:rPr b="1" lang="en-US"/>
              <a:t>Camp Opportunities</a:t>
            </a:r>
            <a:endParaRPr b="1"/>
          </a:p>
        </p:txBody>
      </p:sp>
      <p:pic>
        <p:nvPicPr>
          <p:cNvPr id="235" name="Google Shape;2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661" y="338137"/>
            <a:ext cx="20955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8386689" y="3073381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 txBox="1"/>
          <p:nvPr/>
        </p:nvSpPr>
        <p:spPr>
          <a:xfrm>
            <a:off x="1396411" y="2083981"/>
            <a:ext cx="619878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January 2-3 A-Basin Holiday Camp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April A-Basin Spring Camps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June 1 - August 31 Mountain Bike Program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June 14-17 UOP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June 16-27 Mount Hood (10 athletes max)</a:t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H20 Steamboat- ongoing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Aug 1 -5 UOP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7552919568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661" y="338137"/>
            <a:ext cx="2095500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7552919568_0_30"/>
          <p:cNvSpPr txBox="1"/>
          <p:nvPr/>
        </p:nvSpPr>
        <p:spPr>
          <a:xfrm>
            <a:off x="1134393" y="2261175"/>
            <a:ext cx="99924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TSC Athletic Trainer - Rachel Freeman (970) 296-4811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VSO Urgent Care - (970) 477-7419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360 Peak One Drive, Suite 180, Frisco, CO 80443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For Concussion, call (970) 477-7419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4" name="Google Shape;244;g7552919568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7651" y="704625"/>
            <a:ext cx="7782700" cy="15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 txBox="1"/>
          <p:nvPr>
            <p:ph type="title"/>
          </p:nvPr>
        </p:nvSpPr>
        <p:spPr>
          <a:xfrm>
            <a:off x="9990213" y="1425575"/>
            <a:ext cx="182245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rPr lang="en-US" sz="1800"/>
              <a:t>Manage Concussions</a:t>
            </a:r>
            <a:endParaRPr/>
          </a:p>
        </p:txBody>
      </p:sp>
      <p:sp>
        <p:nvSpPr>
          <p:cNvPr id="251" name="Google Shape;251;p12"/>
          <p:cNvSpPr txBox="1"/>
          <p:nvPr>
            <p:ph idx="1" type="body"/>
          </p:nvPr>
        </p:nvSpPr>
        <p:spPr>
          <a:xfrm>
            <a:off x="2096093" y="1966914"/>
            <a:ext cx="6043612" cy="455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Proper Helmet</a:t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“When in Doubt… Pull them Out”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Educate Athletes and Parents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Colorado State Law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Return to Sport Protocol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Limit Physical and 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rPr lang="en-US" sz="2800"/>
              <a:t>	Cognitive Stress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2" name="Google Shape;252;p12"/>
          <p:cNvSpPr txBox="1"/>
          <p:nvPr>
            <p:ph idx="2" type="body"/>
          </p:nvPr>
        </p:nvSpPr>
        <p:spPr>
          <a:xfrm>
            <a:off x="10171517" y="2704107"/>
            <a:ext cx="1600200" cy="3727450"/>
          </a:xfrm>
          <a:prstGeom prst="rect">
            <a:avLst/>
          </a:prstGeom>
          <a:gradFill>
            <a:gsLst>
              <a:gs pos="0">
                <a:srgbClr val="FBFDF1"/>
              </a:gs>
              <a:gs pos="74000">
                <a:srgbClr val="DEE892"/>
              </a:gs>
              <a:gs pos="83000">
                <a:srgbClr val="DEE892"/>
              </a:gs>
              <a:gs pos="100000">
                <a:srgbClr val="E9F0B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Remove from Training/Comp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Follow -Up Care Very Important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Be Patient  - 4 -6 weeks  recovery is common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Understand the symptoms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rPr lang="en-US" sz="1317">
                <a:latin typeface="Arial"/>
                <a:ea typeface="Arial"/>
                <a:cs typeface="Arial"/>
                <a:sym typeface="Arial"/>
              </a:rPr>
              <a:t>Have Fun Be Safe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54"/>
              <a:buNone/>
            </a:pPr>
            <a:r>
              <a:t/>
            </a:r>
            <a:endParaRPr sz="131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2403475" y="1320801"/>
            <a:ext cx="5811838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TBI/Concussion Info</a:t>
            </a:r>
            <a:endParaRPr/>
          </a:p>
        </p:txBody>
      </p:sp>
      <p:pic>
        <p:nvPicPr>
          <p:cNvPr descr="http://www.nlm.nih.gov/medlineplus/images/brain.jpg" id="254" name="Google Shape;2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188" y="4713288"/>
            <a:ext cx="21907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06" y="450377"/>
            <a:ext cx="2112648" cy="54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/>
          <p:nvPr>
            <p:ph idx="1" type="body"/>
          </p:nvPr>
        </p:nvSpPr>
        <p:spPr>
          <a:xfrm>
            <a:off x="552575" y="1285526"/>
            <a:ext cx="6043500" cy="5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1155CC"/>
                </a:solidFill>
                <a:hlinkClick r:id="rId3"/>
              </a:rPr>
              <a:t>landon@teamsummit.org</a:t>
            </a:r>
            <a:endParaRPr sz="2800">
              <a:solidFill>
                <a:srgbClr val="1155CC"/>
              </a:solidFill>
            </a:endParaRPr>
          </a:p>
          <a:p>
            <a:pPr indent="-223519" lvl="3" marL="100583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865-696-5445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rgbClr val="1155CC"/>
                </a:solidFill>
                <a:hlinkClick r:id="rId4"/>
              </a:rPr>
              <a:t>chris@teamsummit.org</a:t>
            </a:r>
            <a:endParaRPr sz="3000">
              <a:solidFill>
                <a:srgbClr val="1155CC"/>
              </a:solidFill>
            </a:endParaRPr>
          </a:p>
          <a:p>
            <a:pPr indent="-223519" lvl="3" marL="100583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3000"/>
              <a:t>970-389-2416</a:t>
            </a:r>
            <a:endParaRPr sz="3000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155CC"/>
              </a:buClr>
              <a:buSzPts val="2240"/>
              <a:buChar char="•"/>
            </a:pPr>
            <a:r>
              <a:rPr lang="en-US" sz="2800" u="sng">
                <a:solidFill>
                  <a:srgbClr val="1155CC"/>
                </a:solidFill>
                <a:hlinkClick r:id="rId5"/>
              </a:rPr>
              <a:t>www.teamsummit.org</a:t>
            </a:r>
            <a:endParaRPr sz="2800">
              <a:solidFill>
                <a:srgbClr val="1155CC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155CC"/>
              </a:buClr>
              <a:buSzPts val="2240"/>
              <a:buChar char="•"/>
            </a:pPr>
            <a:r>
              <a:rPr lang="en-US" sz="2800" u="sng">
                <a:solidFill>
                  <a:srgbClr val="1155CC"/>
                </a:solidFill>
                <a:hlinkClick r:id="rId6"/>
              </a:rPr>
              <a:t>www.rockymountainfreestyle.com</a:t>
            </a:r>
            <a:endParaRPr sz="2800">
              <a:solidFill>
                <a:srgbClr val="1155CC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155CC"/>
              </a:buClr>
              <a:buSzPts val="2240"/>
              <a:buChar char="•"/>
            </a:pPr>
            <a:r>
              <a:rPr lang="en-US" sz="2800" u="sng">
                <a:solidFill>
                  <a:srgbClr val="1155CC"/>
                </a:solidFill>
                <a:hlinkClick r:id="rId7"/>
              </a:rPr>
              <a:t>www.ussa.org</a:t>
            </a:r>
            <a:endParaRPr sz="2800">
              <a:solidFill>
                <a:srgbClr val="1155CC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155CC"/>
              </a:buClr>
              <a:buSzPts val="2240"/>
              <a:buChar char="•"/>
            </a:pPr>
            <a:r>
              <a:rPr lang="en-US" sz="2800" u="sng">
                <a:solidFill>
                  <a:srgbClr val="1155CC"/>
                </a:solidFill>
                <a:hlinkClick r:id="rId8"/>
              </a:rPr>
              <a:t>www.freeskier.org</a:t>
            </a:r>
            <a:endParaRPr sz="2800">
              <a:solidFill>
                <a:srgbClr val="1155CC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Questions???</a:t>
            </a:r>
            <a:endParaRPr sz="2800"/>
          </a:p>
          <a:p>
            <a:pPr indent="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4064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2898225" y="723813"/>
            <a:ext cx="5811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Contact Info</a:t>
            </a:r>
            <a:endParaRPr/>
          </a:p>
        </p:txBody>
      </p:sp>
      <p:pic>
        <p:nvPicPr>
          <p:cNvPr descr="droppin.jpg" id="263" name="Google Shape;26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60825" y="2835675"/>
            <a:ext cx="4687124" cy="35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2353" y="360409"/>
            <a:ext cx="20955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1144324" y="707065"/>
            <a:ext cx="9871547" cy="169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/>
              <a:t>TSC Long History est 1970’s</a:t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1144324" y="2223979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Board of Directors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Sub committees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Executive Director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5 Program Directors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85 coaches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480 athletes (155 Freeski)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Chris’s 20</a:t>
            </a:r>
            <a:r>
              <a:rPr baseline="30000" lang="en-US"/>
              <a:t>th</a:t>
            </a:r>
            <a:r>
              <a:rPr lang="en-US"/>
              <a:t> season</a:t>
            </a:r>
            <a:endParaRPr/>
          </a:p>
          <a:p>
            <a:pPr indent="-16256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Landon’s 4th season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424" y="3190015"/>
            <a:ext cx="4838663" cy="305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661" y="338137"/>
            <a:ext cx="20955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893136" y="1867161"/>
            <a:ext cx="7804200" cy="44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 sz="4800"/>
              <a:t>Mission</a:t>
            </a:r>
            <a:br>
              <a:rPr lang="en-US" sz="2200"/>
            </a:br>
            <a:br>
              <a:rPr lang="en-US" sz="2200"/>
            </a:br>
            <a:r>
              <a:rPr lang="en-US" sz="2400"/>
              <a:t>We are a </a:t>
            </a:r>
            <a:r>
              <a:rPr b="1" lang="en-US" sz="2400"/>
              <a:t>youth development organization </a:t>
            </a:r>
            <a:r>
              <a:rPr lang="en-US" sz="2400"/>
              <a:t>empowering our athletes to realize and celebrate their </a:t>
            </a:r>
            <a:r>
              <a:rPr b="1" lang="en-US" sz="2400"/>
              <a:t>personal podiums </a:t>
            </a:r>
            <a:r>
              <a:rPr lang="en-US" sz="2400"/>
              <a:t>through </a:t>
            </a:r>
            <a:r>
              <a:rPr b="1" lang="en-US" sz="2400"/>
              <a:t>athletics, education, and life skills </a:t>
            </a:r>
            <a:r>
              <a:rPr lang="en-US" sz="2400"/>
              <a:t>by participating in innovative programming at our world class venues.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113" name="Google Shape;11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087559" y="2746359"/>
            <a:ext cx="4616100" cy="30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661" y="338137"/>
            <a:ext cx="20955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748961" y="1529539"/>
            <a:ext cx="6253200" cy="46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rbel"/>
              <a:buNone/>
            </a:pPr>
            <a:r>
              <a:rPr b="1" lang="en-US" sz="3959"/>
              <a:t>Core Values</a:t>
            </a:r>
            <a:br>
              <a:rPr b="1" lang="en-US" sz="1979"/>
            </a:br>
            <a:br>
              <a:rPr b="1" lang="en-US" sz="1979"/>
            </a:br>
            <a:r>
              <a:rPr lang="en-US" sz="2790"/>
              <a:t>Excellence</a:t>
            </a:r>
            <a:br>
              <a:rPr lang="en-US" sz="2790"/>
            </a:br>
            <a:r>
              <a:rPr lang="en-US" sz="2790"/>
              <a:t>Respect</a:t>
            </a:r>
            <a:br>
              <a:rPr lang="en-US" sz="2790"/>
            </a:br>
            <a:r>
              <a:rPr lang="en-US" sz="2790"/>
              <a:t>Integrity</a:t>
            </a:r>
            <a:br>
              <a:rPr lang="en-US" sz="2790"/>
            </a:br>
            <a:r>
              <a:rPr lang="en-US" sz="2790"/>
              <a:t>Responsibility</a:t>
            </a:r>
            <a:br>
              <a:rPr lang="en-US" sz="2790"/>
            </a:br>
            <a:r>
              <a:rPr lang="en-US" sz="2790"/>
              <a:t>Fun</a:t>
            </a:r>
            <a:br>
              <a:rPr lang="en-US" sz="2790"/>
            </a:br>
            <a:r>
              <a:rPr lang="en-US" sz="2790"/>
              <a:t>Family</a:t>
            </a:r>
            <a:br>
              <a:rPr lang="en-US" sz="2790"/>
            </a:br>
            <a:br>
              <a:rPr lang="en-US" sz="1979"/>
            </a:br>
            <a:br>
              <a:rPr lang="en-US" sz="1979"/>
            </a:br>
            <a:r>
              <a:rPr b="1" lang="en-US" sz="3959"/>
              <a:t>Vision</a:t>
            </a:r>
            <a:br>
              <a:rPr b="1" lang="en-US" sz="3959"/>
            </a:br>
            <a:r>
              <a:rPr lang="en-US" sz="2430"/>
              <a:t>whole athlete | whole team | whole community</a:t>
            </a:r>
            <a:br>
              <a:rPr lang="en-US" sz="3959"/>
            </a:br>
            <a:br>
              <a:rPr lang="en-US" sz="1979"/>
            </a:br>
            <a:endParaRPr sz="3959"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661" y="338137"/>
            <a:ext cx="20955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1102" y="605148"/>
            <a:ext cx="3894000" cy="51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8912045" y="1425575"/>
            <a:ext cx="182245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“Real Skiers Bus their own table”</a:t>
            </a:r>
            <a:endParaRPr sz="2400"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2852382" y="1937982"/>
            <a:ext cx="5215293" cy="460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Respect Mountain Operations</a:t>
            </a:r>
            <a:endParaRPr/>
          </a:p>
          <a:p>
            <a:pPr indent="-182880" lvl="0" marL="2286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Be Safe- </a:t>
            </a:r>
            <a:r>
              <a:rPr lang="en-US" sz="2800"/>
              <a:t>Mandatory</a:t>
            </a:r>
            <a:r>
              <a:rPr lang="en-US" sz="2800"/>
              <a:t> Comfort Bar</a:t>
            </a:r>
            <a:endParaRPr sz="2400"/>
          </a:p>
          <a:p>
            <a:pPr indent="-182880" lvl="0" marL="2286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Listen to Coaches and Staff </a:t>
            </a:r>
            <a:endParaRPr/>
          </a:p>
          <a:p>
            <a:pPr indent="-182880" lvl="0" marL="2286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Take Care of Equipment</a:t>
            </a:r>
            <a:endParaRPr/>
          </a:p>
          <a:p>
            <a:pPr indent="-182880" lvl="0" marL="2286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Wear Your Team Summit Jacket with Pride</a:t>
            </a:r>
            <a:endParaRPr/>
          </a:p>
          <a:p>
            <a:pPr indent="-4064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 txBox="1"/>
          <p:nvPr>
            <p:ph idx="2" type="body"/>
          </p:nvPr>
        </p:nvSpPr>
        <p:spPr>
          <a:xfrm>
            <a:off x="8912045" y="2581275"/>
            <a:ext cx="1924276" cy="3898900"/>
          </a:xfrm>
          <a:prstGeom prst="rect">
            <a:avLst/>
          </a:prstGeom>
          <a:gradFill>
            <a:gsLst>
              <a:gs pos="0">
                <a:srgbClr val="FBFDF1"/>
              </a:gs>
              <a:gs pos="74000">
                <a:srgbClr val="DEE892"/>
              </a:gs>
              <a:gs pos="83000">
                <a:srgbClr val="DEE892"/>
              </a:gs>
              <a:gs pos="100000">
                <a:srgbClr val="E9F0B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rPr lang="en-US" sz="1572">
                <a:latin typeface="Arial"/>
                <a:ea typeface="Arial"/>
                <a:cs typeface="Arial"/>
                <a:sym typeface="Arial"/>
              </a:rPr>
              <a:t>Be supportive of each other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rPr lang="en-US" sz="1572">
                <a:latin typeface="Arial"/>
                <a:ea typeface="Arial"/>
                <a:cs typeface="Arial"/>
                <a:sym typeface="Arial"/>
              </a:rPr>
              <a:t>Know the 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rPr lang="en-US" sz="1572">
                <a:latin typeface="Arial"/>
                <a:ea typeface="Arial"/>
                <a:cs typeface="Arial"/>
                <a:sym typeface="Arial"/>
              </a:rPr>
              <a:t>Ask questions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rPr lang="en-US" sz="1572">
                <a:latin typeface="Arial"/>
                <a:ea typeface="Arial"/>
                <a:cs typeface="Arial"/>
                <a:sym typeface="Arial"/>
              </a:rPr>
              <a:t>Communicate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rPr lang="en-US" sz="1572">
                <a:latin typeface="Arial"/>
                <a:ea typeface="Arial"/>
                <a:cs typeface="Arial"/>
                <a:sym typeface="Arial"/>
              </a:rPr>
              <a:t>Have Fun Be Safe!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58"/>
              <a:buNone/>
            </a:pPr>
            <a:r>
              <a:t/>
            </a:r>
            <a:endParaRPr sz="1572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539400" y="1005850"/>
            <a:ext cx="910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Athlete Responsibilities</a:t>
            </a:r>
            <a:endParaRPr sz="4800"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42651" y="4210134"/>
            <a:ext cx="2270041" cy="227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52" y="272953"/>
            <a:ext cx="2270041" cy="65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8912045" y="1425575"/>
            <a:ext cx="182245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Skiing is an Individual Sport</a:t>
            </a:r>
            <a:br>
              <a:rPr lang="en-US" sz="2400"/>
            </a:br>
            <a:r>
              <a:rPr lang="en-US" sz="2400"/>
              <a:t>best practiced with a team</a:t>
            </a:r>
            <a:endParaRPr sz="2400"/>
          </a:p>
        </p:txBody>
      </p:sp>
      <p:sp>
        <p:nvSpPr>
          <p:cNvPr id="139" name="Google Shape;139;p6"/>
          <p:cNvSpPr txBox="1"/>
          <p:nvPr>
            <p:ph idx="1" type="body"/>
          </p:nvPr>
        </p:nvSpPr>
        <p:spPr>
          <a:xfrm>
            <a:off x="3889616" y="1937982"/>
            <a:ext cx="5215293" cy="460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/>
              <a:t>Be on Time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/>
              <a:t>Be properly Dressed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Sunscreen, face protection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Layers, hand warmers, 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Char char="•"/>
            </a:pPr>
            <a:r>
              <a:rPr lang="en-US"/>
              <a:t>Be Rested and Ready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Stay Hydrated and fueled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lang="en-US" sz="3600"/>
              <a:t>Honest Effort</a:t>
            </a:r>
            <a:endParaRPr sz="3600"/>
          </a:p>
          <a:p>
            <a:pPr indent="-4064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 txBox="1"/>
          <p:nvPr>
            <p:ph idx="2" type="body"/>
          </p:nvPr>
        </p:nvSpPr>
        <p:spPr>
          <a:xfrm>
            <a:off x="8912045" y="2581275"/>
            <a:ext cx="1924276" cy="3898900"/>
          </a:xfrm>
          <a:prstGeom prst="rect">
            <a:avLst/>
          </a:prstGeom>
          <a:gradFill>
            <a:gsLst>
              <a:gs pos="0">
                <a:srgbClr val="FBFDF1"/>
              </a:gs>
              <a:gs pos="74000">
                <a:srgbClr val="DEE892"/>
              </a:gs>
              <a:gs pos="83000">
                <a:srgbClr val="DEE892"/>
              </a:gs>
              <a:gs pos="100000">
                <a:srgbClr val="E9F0B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"/>
              <a:buNone/>
            </a:pPr>
            <a:r>
              <a:t/>
            </a:r>
            <a:endParaRPr sz="42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40"/>
              <a:buNone/>
            </a:pPr>
            <a:r>
              <a:t/>
            </a:r>
            <a:endParaRPr sz="42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Team Spirit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Cheer each other 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Help each other  out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Be positive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It  Isn’t always easy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7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12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40"/>
              <a:buNone/>
            </a:pPr>
            <a:r>
              <a:t/>
            </a:r>
            <a:endParaRPr sz="42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40"/>
              <a:buNone/>
            </a:pPr>
            <a:r>
              <a:t/>
            </a:r>
            <a:endParaRPr sz="42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40"/>
              <a:buNone/>
            </a:pPr>
            <a:r>
              <a:t/>
            </a:r>
            <a:endParaRPr sz="42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40"/>
              <a:buNone/>
            </a:pPr>
            <a:r>
              <a:t/>
            </a:r>
            <a:endParaRPr sz="42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40"/>
              <a:buNone/>
            </a:pPr>
            <a:r>
              <a:t/>
            </a:r>
            <a:endParaRPr sz="4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813500" y="1021250"/>
            <a:ext cx="829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Athlete Responsibilities</a:t>
            </a:r>
            <a:endParaRPr sz="4800"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479" y="4256153"/>
            <a:ext cx="2725759" cy="214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52" y="272953"/>
            <a:ext cx="2270041" cy="65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type="title"/>
          </p:nvPr>
        </p:nvSpPr>
        <p:spPr>
          <a:xfrm>
            <a:off x="424438" y="1019325"/>
            <a:ext cx="45747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/>
              <a:t>Trust your Training</a:t>
            </a:r>
            <a:endParaRPr b="1"/>
          </a:p>
        </p:txBody>
      </p:sp>
      <p:pic>
        <p:nvPicPr>
          <p:cNvPr id="149" name="Google Shape;149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3248" y="1185948"/>
            <a:ext cx="6099048" cy="45683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 txBox="1"/>
          <p:nvPr>
            <p:ph idx="1" type="body"/>
          </p:nvPr>
        </p:nvSpPr>
        <p:spPr>
          <a:xfrm>
            <a:off x="348661" y="2233704"/>
            <a:ext cx="4726259" cy="3636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76"/>
              <a:buNone/>
            </a:pPr>
            <a:r>
              <a:rPr lang="en-US" sz="2220"/>
              <a:t>Focus on daily goals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rPr lang="en-US" sz="2220"/>
              <a:t>Track your training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rPr lang="en-US" sz="2220"/>
              <a:t>Love what you are doing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rPr lang="en-US" sz="2220"/>
              <a:t>Try your hardest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rPr lang="en-US" sz="2220"/>
              <a:t>Maintain your line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b="1" sz="18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b="1" lang="en-US" sz="1850"/>
              <a:t>“Success consists on going from failure to failure without loss of enthusiasm”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b="1" lang="en-US" sz="1850"/>
              <a:t>Winston Churchill</a:t>
            </a:r>
            <a:endParaRPr b="1" sz="18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sz="1850"/>
          </a:p>
        </p:txBody>
      </p:sp>
      <p:pic>
        <p:nvPicPr>
          <p:cNvPr id="151" name="Google Shape;15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661" y="338137"/>
            <a:ext cx="20955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4044105" y="-169500"/>
            <a:ext cx="4601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b="1" lang="en-US" sz="3600"/>
              <a:t>FS Devo Staff</a:t>
            </a:r>
            <a:endParaRPr b="1" sz="3600"/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661" y="338137"/>
            <a:ext cx="2095500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1"/>
          <p:cNvSpPr txBox="1"/>
          <p:nvPr/>
        </p:nvSpPr>
        <p:spPr>
          <a:xfrm>
            <a:off x="702225" y="1287775"/>
            <a:ext cx="6954600" cy="54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Chris Carson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Freeski 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Director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Landon Ulrich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Freeski Development Head Coach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Land Le Coq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Copper Lead Coach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Scott Simpkins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Coach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Mallane Dressel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Coach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Alex Rus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Coach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Spencer McGaughey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Coach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Campbell Mckeogh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Coach/Social Media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Kyle Mashburn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Coach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Casey Donohoe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Coach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9" name="Google Shape;15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850" y="2590138"/>
            <a:ext cx="5625750" cy="26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9826439" y="1357335"/>
            <a:ext cx="182245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rPr lang="en-US" sz="1800"/>
              <a:t>Manage the Group</a:t>
            </a:r>
            <a:endParaRPr/>
          </a:p>
        </p:txBody>
      </p:sp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1886903" y="2166937"/>
            <a:ext cx="6043612" cy="455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Keep it Safe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Make it Fun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Provide Proper Training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Listen and Be Aware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Educate Athletes and Parents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Communicate</a:t>
            </a:r>
            <a:endParaRPr sz="2800"/>
          </a:p>
          <a:p>
            <a:pPr indent="-4064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2" type="body"/>
          </p:nvPr>
        </p:nvSpPr>
        <p:spPr>
          <a:xfrm>
            <a:off x="9980449" y="2581275"/>
            <a:ext cx="1600200" cy="3727450"/>
          </a:xfrm>
          <a:prstGeom prst="rect">
            <a:avLst/>
          </a:prstGeom>
          <a:gradFill>
            <a:gsLst>
              <a:gs pos="0">
                <a:srgbClr val="FBFDF1"/>
              </a:gs>
              <a:gs pos="74000">
                <a:srgbClr val="DEE892"/>
              </a:gs>
              <a:gs pos="83000">
                <a:srgbClr val="DEE892"/>
              </a:gs>
              <a:gs pos="100000">
                <a:srgbClr val="E9F0B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rPr lang="en-US" sz="1445">
                <a:latin typeface="Arial"/>
                <a:ea typeface="Arial"/>
                <a:cs typeface="Arial"/>
                <a:sym typeface="Arial"/>
              </a:rPr>
              <a:t>Age and Terrain appropriate training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rPr lang="en-US" sz="1445">
                <a:latin typeface="Arial"/>
                <a:ea typeface="Arial"/>
                <a:cs typeface="Arial"/>
                <a:sym typeface="Arial"/>
              </a:rPr>
              <a:t>Communicate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rPr lang="en-US" sz="1445">
                <a:latin typeface="Arial"/>
                <a:ea typeface="Arial"/>
                <a:cs typeface="Arial"/>
                <a:sym typeface="Arial"/>
              </a:rPr>
              <a:t>Answer questions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rPr lang="en-US" sz="1445">
                <a:latin typeface="Arial"/>
                <a:ea typeface="Arial"/>
                <a:cs typeface="Arial"/>
                <a:sym typeface="Arial"/>
              </a:rPr>
              <a:t>Communicate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rPr lang="en-US" sz="1445">
                <a:latin typeface="Arial"/>
                <a:ea typeface="Arial"/>
                <a:cs typeface="Arial"/>
                <a:sym typeface="Arial"/>
              </a:rPr>
              <a:t>Have Fun Be Safe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56"/>
              <a:buNone/>
            </a:pPr>
            <a:r>
              <a:t/>
            </a:r>
            <a:endParaRPr sz="144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-2" y="949325"/>
            <a:ext cx="12192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Coaches Responsibilities</a:t>
            </a:r>
            <a:endParaRPr sz="4800"/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4170" y="4476466"/>
            <a:ext cx="2721008" cy="181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975" y="406402"/>
            <a:ext cx="20955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2017-09-09T22:14:25Z</dcterms:created>
  <dc:creator>Chris</dc:creator>
</cp:coreProperties>
</file>